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833" r:id="rId3"/>
    <p:sldId id="997" r:id="rId4"/>
    <p:sldId id="995" r:id="rId5"/>
    <p:sldId id="278" r:id="rId6"/>
    <p:sldId id="283" r:id="rId7"/>
    <p:sldId id="296" r:id="rId8"/>
    <p:sldId id="1003" r:id="rId9"/>
    <p:sldId id="1001" r:id="rId10"/>
    <p:sldId id="1002" r:id="rId11"/>
    <p:sldId id="1006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A5A5A5"/>
    <a:srgbClr val="ED7D31"/>
    <a:srgbClr val="4472C4"/>
    <a:srgbClr val="E3FBFE"/>
    <a:srgbClr val="FD9C00"/>
    <a:srgbClr val="EAAA45"/>
    <a:srgbClr val="FBA00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72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5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ence.ramier\Documents\Projet%20LIVES\R&#233;sultats\ALICANTE\graphs%20Aurel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1-993E-46EC-8817-7B8D40B605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3-993E-46EC-8817-7B8D40B605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5-993E-46EC-8817-7B8D40B605DC}"/>
              </c:ext>
            </c:extLst>
          </c:dPt>
          <c:cat>
            <c:strRef>
              <c:f>Feuil1!$A$2:$A$4</c:f>
              <c:strCache>
                <c:ptCount val="3"/>
                <c:pt idx="0">
                  <c:v>France</c:v>
                </c:pt>
                <c:pt idx="1">
                  <c:v>Espagne</c:v>
                </c:pt>
                <c:pt idx="2">
                  <c:v>Suisse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75.48</c:v>
                </c:pt>
                <c:pt idx="1">
                  <c:v>19.28</c:v>
                </c:pt>
                <c:pt idx="2">
                  <c:v>5.23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6-993E-46EC-8817-7B8D40B60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'EQ-5D'!$A$2</c:f>
              <c:strCache>
                <c:ptCount val="1"/>
                <c:pt idx="0">
                  <c:v>Aucun problème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'EQ-5D'!$B$1:$F$1</c:f>
              <c:strCache>
                <c:ptCount val="5"/>
                <c:pt idx="0">
                  <c:v>Mobilité</c:v>
                </c:pt>
                <c:pt idx="1">
                  <c:v>Autonomie personnelle</c:v>
                </c:pt>
                <c:pt idx="2">
                  <c:v>Activités actuelles</c:v>
                </c:pt>
                <c:pt idx="3">
                  <c:v>Douleur/inconfort</c:v>
                </c:pt>
                <c:pt idx="4">
                  <c:v>Anxiété/dépression</c:v>
                </c:pt>
              </c:strCache>
            </c:strRef>
          </c:cat>
          <c:val>
            <c:numRef>
              <c:f>'EQ-5D'!$B$2:$F$2</c:f>
              <c:numCache>
                <c:formatCode>General</c:formatCode>
                <c:ptCount val="5"/>
                <c:pt idx="0">
                  <c:v>65.8</c:v>
                </c:pt>
                <c:pt idx="1">
                  <c:v>93.7</c:v>
                </c:pt>
                <c:pt idx="2">
                  <c:v>60.6</c:v>
                </c:pt>
                <c:pt idx="3">
                  <c:v>40.200000000000003</c:v>
                </c:pt>
                <c:pt idx="4">
                  <c:v>46.3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4FA9-45F7-AEB1-5878DAE6F6B2}"/>
            </c:ext>
          </c:extLst>
        </c:ser>
        <c:ser>
          <c:idx val="1"/>
          <c:order val="1"/>
          <c:tx>
            <c:strRef>
              <c:f>'EQ-5D'!$A$3</c:f>
              <c:strCache>
                <c:ptCount val="1"/>
                <c:pt idx="0">
                  <c:v>Légers problèmes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'EQ-5D'!$B$1:$F$1</c:f>
              <c:strCache>
                <c:ptCount val="5"/>
                <c:pt idx="0">
                  <c:v>Mobilité</c:v>
                </c:pt>
                <c:pt idx="1">
                  <c:v>Autonomie personnelle</c:v>
                </c:pt>
                <c:pt idx="2">
                  <c:v>Activités actuelles</c:v>
                </c:pt>
                <c:pt idx="3">
                  <c:v>Douleur/inconfort</c:v>
                </c:pt>
                <c:pt idx="4">
                  <c:v>Anxiété/dépression</c:v>
                </c:pt>
              </c:strCache>
            </c:strRef>
          </c:cat>
          <c:val>
            <c:numRef>
              <c:f>'EQ-5D'!$B$3:$F$3</c:f>
              <c:numCache>
                <c:formatCode>General</c:formatCode>
                <c:ptCount val="5"/>
                <c:pt idx="0">
                  <c:v>18.2</c:v>
                </c:pt>
                <c:pt idx="1">
                  <c:v>3.9</c:v>
                </c:pt>
                <c:pt idx="2">
                  <c:v>22.6</c:v>
                </c:pt>
                <c:pt idx="3">
                  <c:v>32</c:v>
                </c:pt>
                <c:pt idx="4">
                  <c:v>31.4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4FA9-45F7-AEB1-5878DAE6F6B2}"/>
            </c:ext>
          </c:extLst>
        </c:ser>
        <c:ser>
          <c:idx val="2"/>
          <c:order val="2"/>
          <c:tx>
            <c:strRef>
              <c:f>'EQ-5D'!$A$4</c:f>
              <c:strCache>
                <c:ptCount val="1"/>
                <c:pt idx="0">
                  <c:v>Problèmes modérés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'EQ-5D'!$B$1:$F$1</c:f>
              <c:strCache>
                <c:ptCount val="5"/>
                <c:pt idx="0">
                  <c:v>Mobilité</c:v>
                </c:pt>
                <c:pt idx="1">
                  <c:v>Autonomie personnelle</c:v>
                </c:pt>
                <c:pt idx="2">
                  <c:v>Activités actuelles</c:v>
                </c:pt>
                <c:pt idx="3">
                  <c:v>Douleur/inconfort</c:v>
                </c:pt>
                <c:pt idx="4">
                  <c:v>Anxiété/dépression</c:v>
                </c:pt>
              </c:strCache>
            </c:strRef>
          </c:cat>
          <c:val>
            <c:numRef>
              <c:f>'EQ-5D'!$B$4:$F$4</c:f>
              <c:numCache>
                <c:formatCode>General</c:formatCode>
                <c:ptCount val="5"/>
                <c:pt idx="0">
                  <c:v>13.5</c:v>
                </c:pt>
                <c:pt idx="1">
                  <c:v>1.7</c:v>
                </c:pt>
                <c:pt idx="2">
                  <c:v>13.5</c:v>
                </c:pt>
                <c:pt idx="3">
                  <c:v>21.5</c:v>
                </c:pt>
                <c:pt idx="4">
                  <c:v>16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2-4FA9-45F7-AEB1-5878DAE6F6B2}"/>
            </c:ext>
          </c:extLst>
        </c:ser>
        <c:ser>
          <c:idx val="3"/>
          <c:order val="3"/>
          <c:tx>
            <c:strRef>
              <c:f>'EQ-5D'!$A$5</c:f>
              <c:strCache>
                <c:ptCount val="1"/>
                <c:pt idx="0">
                  <c:v>Problèmes graves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'EQ-5D'!$B$1:$F$1</c:f>
              <c:strCache>
                <c:ptCount val="5"/>
                <c:pt idx="0">
                  <c:v>Mobilité</c:v>
                </c:pt>
                <c:pt idx="1">
                  <c:v>Autonomie personnelle</c:v>
                </c:pt>
                <c:pt idx="2">
                  <c:v>Activités actuelles</c:v>
                </c:pt>
                <c:pt idx="3">
                  <c:v>Douleur/inconfort</c:v>
                </c:pt>
                <c:pt idx="4">
                  <c:v>Anxiété/dépression</c:v>
                </c:pt>
              </c:strCache>
            </c:strRef>
          </c:cat>
          <c:val>
            <c:numRef>
              <c:f>'EQ-5D'!$B$5:$F$5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0.8</c:v>
                </c:pt>
                <c:pt idx="2">
                  <c:v>3.3</c:v>
                </c:pt>
                <c:pt idx="3">
                  <c:v>5.8</c:v>
                </c:pt>
                <c:pt idx="4">
                  <c:v>4.4000000000000004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3-4FA9-45F7-AEB1-5878DAE6F6B2}"/>
            </c:ext>
          </c:extLst>
        </c:ser>
        <c:ser>
          <c:idx val="4"/>
          <c:order val="4"/>
          <c:tx>
            <c:strRef>
              <c:f>'EQ-5D'!$A$6</c:f>
              <c:strCache>
                <c:ptCount val="1"/>
                <c:pt idx="0">
                  <c:v>Impossible/problèmes extrêmes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'EQ-5D'!$B$1:$F$1</c:f>
              <c:strCache>
                <c:ptCount val="5"/>
                <c:pt idx="0">
                  <c:v>Mobilité</c:v>
                </c:pt>
                <c:pt idx="1">
                  <c:v>Autonomie personnelle</c:v>
                </c:pt>
                <c:pt idx="2">
                  <c:v>Activités actuelles</c:v>
                </c:pt>
                <c:pt idx="3">
                  <c:v>Douleur/inconfort</c:v>
                </c:pt>
                <c:pt idx="4">
                  <c:v>Anxiété/dépression</c:v>
                </c:pt>
              </c:strCache>
            </c:strRef>
          </c:cat>
          <c:val>
            <c:numRef>
              <c:f>'EQ-5D'!$B$6:$F$6</c:f>
              <c:numCache>
                <c:formatCode>General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0.6</c:v>
                </c:pt>
                <c:pt idx="4">
                  <c:v>1.9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4-4FA9-45F7-AEB1-5878DAE6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49631"/>
        <c:axId val="202345471"/>
      </c:barChart>
      <c:catAx>
        <c:axId val="20234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45471"/>
        <c:crosses val="autoZero"/>
        <c:auto val="1"/>
        <c:lblAlgn val="ctr"/>
        <c:lblOffset val="100"/>
        <c:noMultiLvlLbl val="0"/>
      </c:catAx>
      <c:valAx>
        <c:axId val="2023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Pourcentage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34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79201005784071E-2"/>
          <c:y val="0.92650564462574725"/>
          <c:w val="0.89999985980983044"/>
          <c:h val="5.294154701250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7019440401814"/>
          <c:y val="0.14330795917499922"/>
          <c:w val="0.51343341221847527"/>
          <c:h val="0.758636601143834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0E5D-4D8B-8E75-C69579E819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0E5D-4D8B-8E75-C69579E819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0E5D-4D8B-8E75-C69579E819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0E5D-4D8B-8E75-C69579E819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9-0E5D-4D8B-8E75-C69579E8198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1-0E5D-4D8B-8E75-C69579E8198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3-0E5D-4D8B-8E75-C69579E8198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5-0E5D-4D8B-8E75-C69579E8198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7-0E5D-4D8B-8E75-C69579E8198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9-0E5D-4D8B-8E75-C69579E81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Aucune ou minime</c:v>
                </c:pt>
                <c:pt idx="1">
                  <c:v>Doux</c:v>
                </c:pt>
                <c:pt idx="2">
                  <c:v>Modéré</c:v>
                </c:pt>
                <c:pt idx="3">
                  <c:v>Modérément grave</c:v>
                </c:pt>
                <c:pt idx="4">
                  <c:v>Sévère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43.83</c:v>
                </c:pt>
                <c:pt idx="1">
                  <c:v>31.23</c:v>
                </c:pt>
                <c:pt idx="2">
                  <c:v>16.27</c:v>
                </c:pt>
                <c:pt idx="3">
                  <c:v>5.77</c:v>
                </c:pt>
                <c:pt idx="4">
                  <c:v>2.89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A-0E5D-4D8B-8E75-C69579E819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E42E-18A7-4E36-9185-590A1C4A6768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BE3B-5933-4C8D-B225-CC4B15942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53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5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5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5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1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BE3B-5933-4C8D-B225-CC4B15942C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89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B3FEF-7E17-4099-89E8-FAE425CA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246540-AA93-4986-A1C6-E8F27022B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A74A7-2931-420E-85C3-1C478E52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5062" y="6173786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918752-2AFA-4874-9F94-CB288306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378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2C17E-B6BC-4126-9869-7209772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554" y="6173785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9745A-20C1-4845-A493-B8C44834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704880-E7D5-4D7E-8B7A-8B291021A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57A6B-AC02-4EE5-ABB8-A1473067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754" y="6185267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87DCA-CA8F-4B02-9DED-800311CA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8248" y="6185267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A13867-FCEA-4ECC-A55B-FC6F7EF5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954" y="6176963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50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31921D-107C-40D5-A421-F6CA3CDF0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787B4E-7590-419C-B5C8-9D8BE097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05082-6DEA-48F7-A357-D7E84D2B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5062" y="6196990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59E67-1306-4178-B361-B002456A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8940" y="6191128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17BDF-EFE8-46C6-A6D4-65E822AF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862" y="6202607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9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4FA42-ECCD-4CE6-B31A-A559AB3E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C52E0E-843E-4362-970E-9A7DF815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>
                <a:solidFill>
                  <a:srgbClr val="003366"/>
                </a:solidFill>
              </a:defRPr>
            </a:lvl2pPr>
            <a:lvl3pPr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5E513-DF23-458C-8C19-6BA32CB3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8508" y="6179405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779543-6A15-4B67-A74F-BE9AC0B2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494" y="6191128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F1446E-5472-4965-B963-25EC6B46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416" y="6181847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E4695-584F-41DD-A058-39384BA0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D8B37-6E03-48B4-979C-56CC0A64E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6E410-6DD8-4DEC-AC9F-B3E44BD0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8169" y="6163527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46905-1110-412B-A1FB-7945087E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0367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476BD-375E-4B2A-B493-3964ACA3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447" y="6173787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2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14D86-2E7B-46DB-A17F-AB11F103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D9DD5-E6C6-4A9A-A3F6-F8608BBB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>
                <a:solidFill>
                  <a:srgbClr val="003366"/>
                </a:solidFill>
              </a:defRPr>
            </a:lvl2pPr>
            <a:lvl3pPr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B9F921-1964-42D5-B49A-C860C2AA6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>
                <a:solidFill>
                  <a:srgbClr val="003366"/>
                </a:solidFill>
              </a:defRPr>
            </a:lvl2pPr>
            <a:lvl3pPr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7ECD85-C608-4E94-B7F0-31AC40B0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692" y="6191128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15B99-814A-4F13-9CBD-BC28A283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191128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713D5-31A6-4A6F-A4E2-274D216E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70" y="6176963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8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AF9DE-36D1-44B1-964A-A8F3A848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5DE3E6-066E-48D8-943C-54216905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lang="fr-FR" sz="2200" b="1" kern="1200" dirty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ED932E-6EBD-4734-B955-05CB0934AB1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>
                <a:solidFill>
                  <a:srgbClr val="003366"/>
                </a:solidFill>
              </a:defRPr>
            </a:lvl2pPr>
            <a:lvl3pPr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7CB88C-1205-484B-AA7A-2A9C7774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fr-FR" sz="2200" b="1" kern="1200" dirty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AB9A3F-74E7-4760-B3B2-5E6FE859D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>
                <a:solidFill>
                  <a:srgbClr val="003366"/>
                </a:solidFill>
              </a:defRPr>
            </a:lvl2pPr>
            <a:lvl3pPr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DA0817-8C31-426D-B3AB-EEB52CAD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0775" y="6173787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BD7AF4-B95C-4D2D-A51A-603BE822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0407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98FB5E-DDFA-4416-BB2B-B9AFA316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293" y="6192104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8187A-7338-4ACC-9F76-5A98EF98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315B7C-F8E4-4FF7-934A-A60D082E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9892" y="6147777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EEB542-F39E-4D7D-A7C7-51D8A0FF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2160F7-6ED0-4FCF-A865-EF1DE1B3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107" y="6147777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4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D6098-0085-40F9-B153-B0C48C78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0" y="6173787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846590-9D7D-410F-BCEA-CF6C7ABA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378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893413-CF7E-4917-B163-114F5350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246" y="6173786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60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51ED0-3BEE-4F66-A34C-F2EC24F6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321F1A-1BAD-47D8-B407-48F0D15B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807DAA-B364-4111-95FF-1DF52BFF5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E18ED7-F786-4B75-94A4-CE119825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152783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9A7073-6568-46FE-A9FC-045E555A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49364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495E04-F3C7-458C-8B64-560FAA53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149364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9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BC1AD-AB11-4C83-9AAF-B9A02BC7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7A61AF-23AE-4F61-BED0-51B18CE84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D9151-45E9-449B-89C2-7E8BD2D45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FB756F-BD71-459D-9563-00350417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647" y="6164506"/>
            <a:ext cx="2743200" cy="365125"/>
          </a:xfrm>
        </p:spPr>
        <p:txBody>
          <a:bodyPr/>
          <a:lstStyle/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FDED08-5BDF-461E-B507-BEF6366B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4488" y="6163528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16ACFE-6673-479E-8E1C-097A058B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062" y="6161572"/>
            <a:ext cx="2743200" cy="365125"/>
          </a:xfrm>
        </p:spPr>
        <p:txBody>
          <a:bodyPr/>
          <a:lstStyle/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6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75E1E7-259A-430A-92C4-0168B480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40F389-7DB2-4A2A-930F-F01C43B0F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6D6B7F-0018-467F-BF4F-AB2981DD0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DE6C-5B3A-41A5-B744-8BB166DF806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67D59B-EA93-4AD9-BCA2-4E62FB6B4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CF6BE-531B-4145-B662-91D915EA8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0395-AC30-4D2A-A108-B900BADFF70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BA6762-3F7C-4263-9E5F-6C5546DCA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21028"/>
            <a:ext cx="1024073" cy="6248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AED37-F29B-437C-BF75-D5C40601C3DE}"/>
              </a:ext>
            </a:extLst>
          </p:cNvPr>
          <p:cNvSpPr/>
          <p:nvPr userDrawn="1"/>
        </p:nvSpPr>
        <p:spPr>
          <a:xfrm>
            <a:off x="0" y="6008914"/>
            <a:ext cx="10472737" cy="849086"/>
          </a:xfrm>
          <a:prstGeom prst="rect">
            <a:avLst/>
          </a:prstGeom>
          <a:solidFill>
            <a:srgbClr val="E3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FDE418-A7DA-4C19-978A-26C8B34E1A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8" y="5892062"/>
            <a:ext cx="1024073" cy="96593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02DCF11-E9B5-4D51-BA34-B9E848C35A47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524007"/>
            <a:ext cx="6413862" cy="0"/>
          </a:xfrm>
          <a:prstGeom prst="line">
            <a:avLst/>
          </a:prstGeom>
          <a:ln w="31750" cap="rnd">
            <a:solidFill>
              <a:srgbClr val="FD9C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www.livesproject.eu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41D01A7-08E4-4EA8-A4D5-8825E844E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524" y="1077156"/>
            <a:ext cx="12192000" cy="3516198"/>
          </a:xfrm>
        </p:spPr>
        <p:txBody>
          <a:bodyPr>
            <a:normAutofit/>
          </a:bodyPr>
          <a:lstStyle/>
          <a:p>
            <a:r>
              <a:rPr lang="fr-FR" sz="4000" b="1" dirty="0"/>
              <a:t>Qualité de vie et maladie vasculaire du foie</a:t>
            </a:r>
          </a:p>
          <a:p>
            <a:r>
              <a:rPr lang="fr-FR" sz="4000" b="1" dirty="0"/>
              <a:t>Projet </a:t>
            </a:r>
            <a:r>
              <a:rPr lang="fr-FR" sz="4000" b="1" dirty="0" err="1"/>
              <a:t>LIVEs</a:t>
            </a:r>
            <a:endParaRPr lang="fr-FR" sz="4000" b="1" dirty="0"/>
          </a:p>
          <a:p>
            <a:endParaRPr lang="fr-FR" sz="2800" b="1" dirty="0"/>
          </a:p>
          <a:p>
            <a:r>
              <a:rPr lang="fr-FR" sz="1600" dirty="0"/>
              <a:t>	</a:t>
            </a:r>
            <a:r>
              <a:rPr lang="fr-FR" sz="2000" dirty="0"/>
              <a:t>Agnes Dumas, sociologue, chargée de recherche à l'Inserm</a:t>
            </a:r>
            <a:endParaRPr lang="fr-FR" sz="1600" dirty="0"/>
          </a:p>
          <a:p>
            <a:r>
              <a:rPr lang="fr-FR" sz="1400" dirty="0"/>
              <a:t>  SESSTIM - Sciences Economiques et Sociales de la Santé et Traitement de l'Information Médicale Marseille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B2926-0834-47B3-BF99-50FBC7773E98}"/>
              </a:ext>
            </a:extLst>
          </p:cNvPr>
          <p:cNvSpPr/>
          <p:nvPr/>
        </p:nvSpPr>
        <p:spPr>
          <a:xfrm>
            <a:off x="0" y="6008914"/>
            <a:ext cx="11167924" cy="849086"/>
          </a:xfrm>
          <a:prstGeom prst="rect">
            <a:avLst/>
          </a:prstGeom>
          <a:solidFill>
            <a:srgbClr val="E3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E117AC-84D9-4D56-B02E-DBAE7022E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27" y="6069134"/>
            <a:ext cx="1024073" cy="624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806D9C-B655-439B-8894-C04E6A7B3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8" y="5892062"/>
            <a:ext cx="1024073" cy="96593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D4AF1C-4F29-426F-97B7-D2798C7EBF4E}"/>
              </a:ext>
            </a:extLst>
          </p:cNvPr>
          <p:cNvCxnSpPr>
            <a:cxnSpLocks/>
          </p:cNvCxnSpPr>
          <p:nvPr/>
        </p:nvCxnSpPr>
        <p:spPr>
          <a:xfrm>
            <a:off x="4101738" y="6693992"/>
            <a:ext cx="7058824" cy="0"/>
          </a:xfrm>
          <a:prstGeom prst="line">
            <a:avLst/>
          </a:prstGeom>
          <a:ln w="31750" cap="rnd">
            <a:solidFill>
              <a:srgbClr val="FD9C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C0DE3BC-B5EE-488E-94D2-734AC0AD3868}"/>
              </a:ext>
            </a:extLst>
          </p:cNvPr>
          <p:cNvSpPr txBox="1"/>
          <p:nvPr/>
        </p:nvSpPr>
        <p:spPr>
          <a:xfrm>
            <a:off x="1230101" y="4417567"/>
            <a:ext cx="9800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3366"/>
                </a:solidFill>
              </a:rPr>
              <a:t>Et les équipes du projet LIVES : </a:t>
            </a:r>
            <a:r>
              <a:rPr lang="fr-FR" sz="1400" dirty="0">
                <a:solidFill>
                  <a:srgbClr val="003366"/>
                </a:solidFill>
              </a:rPr>
              <a:t>Aurelie Plessier, Pierre-Emmanuel Rautou, Audrey </a:t>
            </a:r>
            <a:r>
              <a:rPr lang="fr-FR" sz="1400" dirty="0" err="1">
                <a:solidFill>
                  <a:srgbClr val="003366"/>
                </a:solidFill>
              </a:rPr>
              <a:t>Payancé</a:t>
            </a:r>
            <a:r>
              <a:rPr lang="fr-FR" sz="1400" dirty="0">
                <a:solidFill>
                  <a:srgbClr val="003366"/>
                </a:solidFill>
              </a:rPr>
              <a:t>, Kamal </a:t>
            </a:r>
            <a:r>
              <a:rPr lang="fr-FR" sz="1400" dirty="0" err="1">
                <a:solidFill>
                  <a:srgbClr val="003366"/>
                </a:solidFill>
              </a:rPr>
              <a:t>Zekrini</a:t>
            </a:r>
            <a:r>
              <a:rPr lang="fr-FR" sz="1400" dirty="0">
                <a:solidFill>
                  <a:srgbClr val="003366"/>
                </a:solidFill>
              </a:rPr>
              <a:t>, Yasmine Tounsi, Clémence Ramier, Asmaa Janah, Hélène Mellerio, Lynda Sifer-Rivière, Anouck Alary, Isabelle Aujoulat, </a:t>
            </a:r>
            <a:r>
              <a:rPr lang="fr-FR" sz="1400" dirty="0" err="1">
                <a:solidFill>
                  <a:srgbClr val="003366"/>
                </a:solidFill>
              </a:rPr>
              <a:t>Hadewijch Vandenheede</a:t>
            </a:r>
            <a:r>
              <a:rPr lang="fr-FR" sz="1400" dirty="0">
                <a:solidFill>
                  <a:srgbClr val="003366"/>
                </a:solidFill>
              </a:rPr>
              <a:t>, Katrien Vanthomme, Terhi Kangas, Ivana Milovanovic, Corinne Alberti, Pierre Coste, Jérémie </a:t>
            </a:r>
            <a:r>
              <a:rPr lang="fr-FR" sz="1400" dirty="0" err="1">
                <a:solidFill>
                  <a:srgbClr val="003366"/>
                </a:solidFill>
              </a:rPr>
              <a:t>Haignere</a:t>
            </a:r>
            <a:r>
              <a:rPr lang="fr-FR" sz="1400" dirty="0">
                <a:solidFill>
                  <a:srgbClr val="003366"/>
                </a:solidFill>
              </a:rPr>
              <a:t>, Enora Le Roux, Morgane Michel, </a:t>
            </a:r>
            <a:r>
              <a:rPr lang="en-US" sz="1400" dirty="0">
                <a:solidFill>
                  <a:srgbClr val="003366"/>
                </a:solidFill>
              </a:rPr>
              <a:t>Virginia Hernandez, Hector Garcia, Joana Codina, </a:t>
            </a:r>
            <a:r>
              <a:rPr lang="fi-FI" sz="1400" dirty="0">
                <a:solidFill>
                  <a:srgbClr val="003366"/>
                </a:solidFill>
              </a:rPr>
              <a:t>Annalisa Berzigotti</a:t>
            </a:r>
            <a:r>
              <a:rPr lang="en-US" sz="1400" dirty="0">
                <a:solidFill>
                  <a:srgbClr val="003366"/>
                </a:solidFill>
              </a:rPr>
              <a:t>, </a:t>
            </a:r>
            <a:r>
              <a:rPr lang="fi-FI" sz="1400" dirty="0">
                <a:solidFill>
                  <a:srgbClr val="003366"/>
                </a:solidFill>
              </a:rPr>
              <a:t>Olivier Kremo, Antonina Antonenko, Judith Freiburghaus, </a:t>
            </a:r>
            <a:r>
              <a:rPr lang="fr-FR" sz="1400" dirty="0">
                <a:solidFill>
                  <a:srgbClr val="003366"/>
                </a:solidFill>
              </a:rPr>
              <a:t>Laure Elkrief, Charlotte </a:t>
            </a:r>
            <a:r>
              <a:rPr lang="fr-FR" sz="1400" dirty="0" err="1">
                <a:solidFill>
                  <a:srgbClr val="003366"/>
                </a:solidFill>
              </a:rPr>
              <a:t>Frappeau</a:t>
            </a:r>
            <a:r>
              <a:rPr lang="fr-FR" sz="1400" dirty="0">
                <a:solidFill>
                  <a:srgbClr val="003366"/>
                </a:solidFill>
              </a:rPr>
              <a:t>, Marie </a:t>
            </a:r>
            <a:r>
              <a:rPr lang="fr-FR" sz="1400" dirty="0" err="1">
                <a:solidFill>
                  <a:srgbClr val="003366"/>
                </a:solidFill>
              </a:rPr>
              <a:t>Lounis</a:t>
            </a:r>
            <a:r>
              <a:rPr lang="fr-FR" sz="1400" dirty="0">
                <a:solidFill>
                  <a:srgbClr val="003366"/>
                </a:solidFill>
              </a:rPr>
              <a:t>, Andrea Di Gottardi, Jessie </a:t>
            </a:r>
            <a:r>
              <a:rPr lang="fr-FR" sz="1400" dirty="0" err="1">
                <a:solidFill>
                  <a:srgbClr val="003366"/>
                </a:solidFill>
              </a:rPr>
              <a:t>Dubief</a:t>
            </a:r>
            <a:r>
              <a:rPr lang="fr-FR" sz="1400" dirty="0">
                <a:solidFill>
                  <a:srgbClr val="003366"/>
                </a:solidFill>
              </a:rPr>
              <a:t>, Liliane Veniat, Cécile Drossart, Julien Fellah, </a:t>
            </a:r>
            <a:r>
              <a:rPr lang="fr-FR" sz="1400" dirty="0" err="1">
                <a:solidFill>
                  <a:srgbClr val="003366"/>
                </a:solidFill>
              </a:rPr>
              <a:t>Swiss</a:t>
            </a:r>
            <a:r>
              <a:rPr lang="fr-FR" sz="1400" dirty="0">
                <a:solidFill>
                  <a:srgbClr val="003366"/>
                </a:solidFill>
              </a:rPr>
              <a:t> </a:t>
            </a:r>
            <a:r>
              <a:rPr lang="fr-FR" sz="1400" dirty="0" err="1">
                <a:solidFill>
                  <a:srgbClr val="003366"/>
                </a:solidFill>
              </a:rPr>
              <a:t>Hepa</a:t>
            </a:r>
            <a:endParaRPr lang="fr-FR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43476-3214-4518-9D40-D3B6B62F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LIVEs</a:t>
            </a:r>
            <a:r>
              <a:rPr lang="fr-FR" dirty="0"/>
              <a:t> QUALI: Résultats (France)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C48BB-95A8-403D-8D47-E145558C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79" y="1793644"/>
            <a:ext cx="10890551" cy="4351338"/>
          </a:xfrm>
        </p:spPr>
        <p:txBody>
          <a:bodyPr/>
          <a:lstStyle/>
          <a:p>
            <a:pPr lvl="2"/>
            <a:r>
              <a:rPr lang="fr-FR" b="1" dirty="0">
                <a:solidFill>
                  <a:srgbClr val="002060"/>
                </a:solidFill>
              </a:rPr>
              <a:t>La maladie dans les relations avec les autres :</a:t>
            </a:r>
          </a:p>
          <a:p>
            <a:pPr lvl="3"/>
            <a:r>
              <a:rPr lang="fr-FR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Famille </a:t>
            </a:r>
            <a:r>
              <a:rPr lang="fr-F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Repli sur </a:t>
            </a:r>
            <a:r>
              <a:rPr lang="fr-FR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soi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pour protéger sa propre vie privée, pour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protéger les autres</a:t>
            </a:r>
          </a:p>
          <a:p>
            <a:pPr lvl="3"/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Entourage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: Charge mentale liée à la nécessité de 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justifier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(absences répétées, nourriture, alcool)</a:t>
            </a:r>
          </a:p>
          <a:p>
            <a:pPr lvl="3"/>
            <a:r>
              <a:rPr lang="fr-FR" b="1" dirty="0"/>
              <a:t>Travail : </a:t>
            </a:r>
            <a:r>
              <a:rPr lang="fr-FR" dirty="0"/>
              <a:t>peur de divulguer la maladie (</a:t>
            </a:r>
            <a:r>
              <a:rPr lang="fr-FR" dirty="0">
                <a:sym typeface="Wingdings" panose="05000000000000000000" pitchFamily="2" charset="2"/>
              </a:rPr>
              <a:t>secret médical), peur de la </a:t>
            </a:r>
            <a:r>
              <a:rPr lang="fr-FR" b="1" dirty="0">
                <a:sym typeface="Wingdings" panose="05000000000000000000" pitchFamily="2" charset="2"/>
              </a:rPr>
              <a:t>discrimination</a:t>
            </a:r>
          </a:p>
          <a:p>
            <a:pPr marL="1371600" lvl="3" indent="0">
              <a:buNone/>
            </a:pPr>
            <a:endParaRPr lang="fr-FR" b="1" dirty="0"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 Façons de “faire face” en ne voulant pas laisser trop de place à la maladie</a:t>
            </a:r>
          </a:p>
          <a:p>
            <a:pPr marL="1371600" lvl="3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lvl="3">
              <a:buFont typeface="Wingdings" panose="05000000000000000000" pitchFamily="2" charset="2"/>
              <a:buChar char="æ"/>
            </a:pPr>
            <a:r>
              <a:rPr lang="fr-FR" sz="2000" dirty="0">
                <a:sym typeface="Wingdings" panose="05000000000000000000" pitchFamily="2" charset="2"/>
              </a:rPr>
              <a:t> Peut conduire au </a:t>
            </a:r>
            <a:r>
              <a:rPr lang="fr-FR" sz="2000" b="1" dirty="0"/>
              <a:t>non-recours à l'</a:t>
            </a:r>
            <a:r>
              <a:rPr lang="fr-FR" sz="2000" dirty="0"/>
              <a:t>aide financière (coût du traitement médical), à l'aide professionnelle (RQTH), au soutien psychologique, ... </a:t>
            </a:r>
          </a:p>
          <a:p>
            <a:pPr marL="1371600" lvl="3" indent="0">
              <a:buNone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æ"/>
            </a:pPr>
            <a:r>
              <a:rPr lang="fr-FR" sz="2000" dirty="0"/>
              <a:t> Peut conduire à une forme d’isolement / accroître la détresse psychologique ?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298157-A2BB-4E84-A2EC-D525BF78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70" y="226167"/>
            <a:ext cx="1700151" cy="11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05A76-B27D-4158-9529-ABCAF623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Conclusion: en pratique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B233C-985E-4B39-B70E-1DF6DD4D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9" y="1922601"/>
            <a:ext cx="10780221" cy="45702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/>
              <a:t>Importance de construire des </a:t>
            </a:r>
            <a:r>
              <a:rPr lang="fr-FR" sz="2400" b="1" dirty="0"/>
              <a:t>outils </a:t>
            </a:r>
            <a:r>
              <a:rPr lang="fr-FR" sz="2400" dirty="0"/>
              <a:t>et des </a:t>
            </a:r>
            <a:r>
              <a:rPr lang="fr-FR" sz="2400" b="1" dirty="0"/>
              <a:t>programmes </a:t>
            </a:r>
            <a:r>
              <a:rPr lang="fr-FR" sz="2400" dirty="0"/>
              <a:t>de soutien </a:t>
            </a:r>
          </a:p>
          <a:p>
            <a:pPr lvl="1"/>
            <a:r>
              <a:rPr lang="fr-FR" sz="2000" b="1" dirty="0"/>
              <a:t>Outils : </a:t>
            </a:r>
            <a:r>
              <a:rPr lang="fr-FR" sz="2000" dirty="0"/>
              <a:t>briser l’isolement / englober dans un collectif</a:t>
            </a:r>
            <a:endParaRPr lang="fr-FR" sz="2000" b="1" dirty="0"/>
          </a:p>
          <a:p>
            <a:pPr lvl="2"/>
            <a:r>
              <a:rPr lang="fr-FR" sz="1600" b="1" dirty="0"/>
              <a:t>Fiche d’information sur les résultats de l’étude </a:t>
            </a:r>
          </a:p>
          <a:p>
            <a:pPr lvl="2"/>
            <a:r>
              <a:rPr lang="fr-FR" sz="1600" b="1" dirty="0"/>
              <a:t>Vidéo </a:t>
            </a:r>
          </a:p>
          <a:p>
            <a:pPr marL="914400" lvl="2" indent="0">
              <a:buNone/>
            </a:pPr>
            <a:endParaRPr lang="fr-FR" sz="1600" b="1" dirty="0"/>
          </a:p>
          <a:p>
            <a:pPr lvl="1"/>
            <a:r>
              <a:rPr lang="fr-FR" sz="2000" b="1" dirty="0"/>
              <a:t>Actions ou programmes de soutien : </a:t>
            </a:r>
            <a:r>
              <a:rPr lang="fr-FR" sz="2000" dirty="0"/>
              <a:t>soutien psychologique / fatigue </a:t>
            </a:r>
            <a:endParaRPr lang="fr-FR" sz="2000" b="1" dirty="0"/>
          </a:p>
          <a:p>
            <a:pPr lvl="2"/>
            <a:r>
              <a:rPr lang="fr-FR" sz="1800" dirty="0"/>
              <a:t>Soutien psychologique : </a:t>
            </a:r>
            <a:r>
              <a:rPr lang="fr-FR" sz="1800" dirty="0">
                <a:sym typeface="Wingdings" panose="05000000000000000000" pitchFamily="2" charset="2"/>
              </a:rPr>
              <a:t>Systématiser la proposition pour réduire le stigma </a:t>
            </a:r>
            <a:endParaRPr lang="fr-FR" sz="1800" dirty="0"/>
          </a:p>
          <a:p>
            <a:pPr lvl="2"/>
            <a:r>
              <a:rPr lang="fr-FR" sz="1800" dirty="0"/>
              <a:t>Nouveaux programmes / adaptation de programmes existants : </a:t>
            </a:r>
          </a:p>
          <a:p>
            <a:pPr lvl="3"/>
            <a:r>
              <a:rPr lang="fr-FR" sz="1600" dirty="0"/>
              <a:t>Nécessité d’adapter aux patients les plus vulnérables + à ceux qui expriment un besoin </a:t>
            </a:r>
          </a:p>
          <a:p>
            <a:pPr lvl="3"/>
            <a:r>
              <a:rPr lang="fr-FR" sz="1600"/>
              <a:t>Programmes qui </a:t>
            </a:r>
            <a:r>
              <a:rPr lang="fr-FR" sz="1600" dirty="0"/>
              <a:t>n’enferment pas dans l’identité de malade </a:t>
            </a:r>
          </a:p>
          <a:p>
            <a:pPr lvl="3"/>
            <a:r>
              <a:rPr lang="fr-FR" sz="1600" dirty="0"/>
              <a:t>Collaboration nationale /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277476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0DE2F-C663-4F7D-9A5D-C1E0C5D8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09" y="208171"/>
            <a:ext cx="11184309" cy="1325563"/>
          </a:xfrm>
        </p:spPr>
        <p:txBody>
          <a:bodyPr/>
          <a:lstStyle/>
          <a:p>
            <a:r>
              <a:rPr lang="fr-FR" dirty="0" err="1"/>
              <a:t>Nous vous remercions </a:t>
            </a:r>
            <a:r>
              <a:rPr lang="fr-FR"/>
              <a:t>!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D1E106-08B0-4BE5-A5D4-4F54D8AC5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0" y="5262483"/>
            <a:ext cx="3135811" cy="6873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FFF303-056A-4D4B-A4EE-04DD134C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09" y="5438142"/>
            <a:ext cx="1663127" cy="5117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8FBB95-E2C0-4EDF-B1FF-50520C85E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46" y="5316800"/>
            <a:ext cx="2409297" cy="5387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567E25-C1E4-415F-AFC4-97321142C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5" y="5185561"/>
            <a:ext cx="2312741" cy="8012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9BE5EF-B3B0-4231-BCB9-6604CDF6D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17" y="5183439"/>
            <a:ext cx="1052483" cy="10524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0345B18-B70E-4259-A3E1-A3E33B0A6B91}"/>
              </a:ext>
            </a:extLst>
          </p:cNvPr>
          <p:cNvSpPr txBox="1"/>
          <p:nvPr/>
        </p:nvSpPr>
        <p:spPr>
          <a:xfrm>
            <a:off x="146710" y="4798685"/>
            <a:ext cx="11673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Le projet LIVES (Quality of life of patients living with vascular </a:t>
            </a:r>
            <a:r>
              <a:rPr lang="en-US" sz="1000" dirty="0" err="1"/>
              <a:t>LIVEr diseaseS</a:t>
            </a:r>
            <a:r>
              <a:rPr lang="en-US" sz="1000" dirty="0"/>
              <a:t>) a reçu un financement du </a:t>
            </a:r>
            <a:r>
              <a:rPr lang="en-US" sz="1000" dirty="0" err="1"/>
              <a:t>programme de </a:t>
            </a:r>
            <a:r>
              <a:rPr lang="en-US" sz="1000" dirty="0"/>
              <a:t>recherche et d'innovation Horizon 2020 de l'Union européenne dans le cadre de l'EJP RD COFUND-EJP N° 825575, de l'ANR (Agence nationale de la recherche française), du FNS (Fonds national suisse de la recherche scientifique)", de l'Instituto de </a:t>
            </a:r>
            <a:r>
              <a:rPr lang="en-US" sz="1000" dirty="0" err="1"/>
              <a:t>Salud </a:t>
            </a:r>
            <a:r>
              <a:rPr lang="en-US" sz="1000" dirty="0"/>
              <a:t>Carlos III, et du FWO (Fonds </a:t>
            </a:r>
            <a:r>
              <a:rPr lang="en-US" sz="1000" dirty="0" err="1"/>
              <a:t>Wetenschappelijk Onderzoek </a:t>
            </a:r>
            <a:r>
              <a:rPr lang="en-US" sz="1000" dirty="0"/>
              <a:t>- </a:t>
            </a:r>
            <a:r>
              <a:rPr lang="en-US" sz="1000" dirty="0" err="1"/>
              <a:t>Vlaanderen</a:t>
            </a:r>
            <a:r>
              <a:rPr lang="en-US" sz="1000" dirty="0"/>
              <a:t>).</a:t>
            </a:r>
          </a:p>
          <a:p>
            <a:pPr algn="ctr"/>
            <a:endParaRPr lang="fr-FR" sz="1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944FC98-2485-4E8F-A751-82DF42EE0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41" y="2620724"/>
            <a:ext cx="8835067" cy="163724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A58C7C1-971F-4A2D-932A-CF72BA7A5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37" y="1301048"/>
            <a:ext cx="6328611" cy="8694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DBC5C9C-00E3-417D-8CB0-5100DD3E7C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05" y="3611883"/>
            <a:ext cx="1482078" cy="5618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3F69EC-EE48-48C0-B4DB-D5F98A1740F3}"/>
              </a:ext>
            </a:extLst>
          </p:cNvPr>
          <p:cNvSpPr/>
          <p:nvPr/>
        </p:nvSpPr>
        <p:spPr>
          <a:xfrm>
            <a:off x="9026797" y="1533734"/>
            <a:ext cx="230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336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www.livesproject.eu/ </a:t>
            </a:r>
          </a:p>
        </p:txBody>
      </p:sp>
    </p:spTree>
    <p:extLst>
      <p:ext uri="{BB962C8B-B14F-4D97-AF65-F5344CB8AC3E}">
        <p14:creationId xmlns:p14="http://schemas.microsoft.com/office/powerpoint/2010/main" val="64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BBCCB-F5F6-4A97-AF32-C862ED53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Objectifs du projet LIVEs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2B474-5B59-4309-A485-0FAB4297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867"/>
            <a:ext cx="10515600" cy="4351338"/>
          </a:xfrm>
        </p:spPr>
        <p:txBody>
          <a:bodyPr>
            <a:normAutofit/>
          </a:bodyPr>
          <a:lstStyle/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177A1"/>
              </a:solidFill>
              <a:latin typeface="+mn-lt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177A1"/>
              </a:solidFill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177A1"/>
                </a:solidFill>
                <a:latin typeface="+mn-lt"/>
              </a:rPr>
              <a:t>Objectif LIVES-QUANTI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Évaluer la qualité de vie liée à la santé des patients atteints de PVT ou de BCS et l'impact social de </a:t>
            </a:r>
            <a:r>
              <a:rPr lang="en-US" sz="2000" dirty="0" err="1"/>
              <a:t>ces</a:t>
            </a:r>
            <a:r>
              <a:rPr lang="en-US" sz="2000" dirty="0"/>
              <a:t> maladies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177A1"/>
              </a:solidFill>
              <a:latin typeface="+mn-lt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177A1"/>
                </a:solidFill>
                <a:latin typeface="+mn-lt"/>
              </a:rPr>
              <a:t>Objectif </a:t>
            </a:r>
            <a:r>
              <a:rPr lang="en-US" sz="2000" b="1" dirty="0">
                <a:solidFill>
                  <a:srgbClr val="0177A1"/>
                </a:solidFill>
              </a:rPr>
              <a:t>LIVES-QUALI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/>
              <a:t>Évaluer de manière compréhensive la qualité de vie des patients atteints de MVF et leurs besoins non satisfaits: une étude qualitative menée par les pairs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solidFill>
                <a:srgbClr val="0177A1"/>
              </a:solidFill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6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3F267-C45E-48E5-8CBE-C3517905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QUANTI - 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708529-037E-4DB1-96DB-E287E7A4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245" y="2551586"/>
            <a:ext cx="10515600" cy="4351338"/>
          </a:xfrm>
        </p:spPr>
        <p:txBody>
          <a:bodyPr>
            <a:normAutofit/>
          </a:bodyPr>
          <a:lstStyle/>
          <a:p>
            <a:r>
              <a:rPr lang="fr-FR" sz="2000" dirty="0"/>
              <a:t>3 pays, 4 centres </a:t>
            </a:r>
          </a:p>
          <a:p>
            <a:r>
              <a:rPr lang="fr-FR" sz="2000" dirty="0"/>
              <a:t>1168 patients éligibles</a:t>
            </a:r>
          </a:p>
          <a:p>
            <a:r>
              <a:rPr lang="fr-FR" sz="2000" dirty="0"/>
              <a:t>Collecte de données cliniques depuis le diagnostic</a:t>
            </a:r>
          </a:p>
          <a:p>
            <a:r>
              <a:rPr lang="fr-FR" sz="2000" dirty="0"/>
              <a:t>Envoi du questionnaire en ligne </a:t>
            </a:r>
            <a:br>
              <a:rPr lang="fr-FR" sz="2000" dirty="0"/>
            </a:br>
            <a:r>
              <a:rPr lang="fr-FR" sz="2000" dirty="0"/>
              <a:t>Décembre 2023- </a:t>
            </a:r>
            <a:r>
              <a:rPr lang="fr-FR" sz="2000" dirty="0">
                <a:sym typeface="Wingdings" panose="05000000000000000000" pitchFamily="2" charset="2"/>
              </a:rPr>
              <a:t>septembre 2024</a:t>
            </a:r>
          </a:p>
          <a:p>
            <a:pPr lvl="1"/>
            <a:r>
              <a:rPr lang="fr-FR" sz="1600" dirty="0"/>
              <a:t>2 Associations de patients impliquées </a:t>
            </a:r>
            <a:br>
              <a:rPr lang="fr-FR" sz="1600" dirty="0"/>
            </a:br>
            <a:r>
              <a:rPr lang="fr-FR" sz="1600" dirty="0"/>
              <a:t>dans la conception : AMVF (FR) et </a:t>
            </a:r>
            <a:r>
              <a:rPr lang="fr-FR" sz="1600" dirty="0" err="1"/>
              <a:t>SwissHepa</a:t>
            </a:r>
            <a:r>
              <a:rPr lang="fr-FR" sz="1600" dirty="0"/>
              <a:t> (CH)</a:t>
            </a:r>
          </a:p>
          <a:p>
            <a:r>
              <a:rPr lang="fr-FR" sz="2000" dirty="0">
                <a:sym typeface="Wingdings" panose="05000000000000000000" pitchFamily="2" charset="2"/>
              </a:rPr>
              <a:t>Taux de réponse : 52% (31% sur l’ensemble du QR)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847A92F-8466-4224-89C3-3FFE8ED0658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60361"/>
          <a:stretch/>
        </p:blipFill>
        <p:spPr>
          <a:xfrm>
            <a:off x="680404" y="1556774"/>
            <a:ext cx="2794372" cy="39820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6ADE26-FB9D-478A-A52F-80365A2600F0}"/>
              </a:ext>
            </a:extLst>
          </p:cNvPr>
          <p:cNvPicPr/>
          <p:nvPr/>
        </p:nvPicPr>
        <p:blipFill rotWithShape="1">
          <a:blip r:embed="rId3"/>
          <a:srcRect l="59917"/>
          <a:stretch/>
        </p:blipFill>
        <p:spPr>
          <a:xfrm>
            <a:off x="3474776" y="1556774"/>
            <a:ext cx="2596549" cy="3982006"/>
          </a:xfrm>
          <a:prstGeom prst="rect">
            <a:avLst/>
          </a:prstGeom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4847F71C-0519-488E-A7B0-7F83CB443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661" y="106877"/>
            <a:ext cx="3739584" cy="21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EE6E9-DCA4-4E1B-8751-8C010BEF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6150" cy="1325563"/>
          </a:xfrm>
        </p:spPr>
        <p:txBody>
          <a:bodyPr/>
          <a:lstStyle/>
          <a:p>
            <a:r>
              <a:rPr lang="en-US" dirty="0"/>
              <a:t>QUANTI - </a:t>
            </a:r>
            <a:r>
              <a:rPr lang="fr-FR" dirty="0"/>
              <a:t>Caractéristiques</a:t>
            </a:r>
            <a:r>
              <a:rPr lang="en-US" dirty="0"/>
              <a:t> de la population </a:t>
            </a:r>
            <a:r>
              <a:rPr lang="en-US" sz="2800" dirty="0"/>
              <a:t>(</a:t>
            </a:r>
            <a:r>
              <a:rPr lang="en-US" sz="2800" dirty="0">
                <a:highlight>
                  <a:srgbClr val="FFFFFF"/>
                </a:highlight>
              </a:rPr>
              <a:t>N=363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2A838-33F4-4256-930A-AE67ABC1C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782300" cy="4351338"/>
          </a:xfrm>
        </p:spPr>
        <p:txBody>
          <a:bodyPr>
            <a:noAutofit/>
          </a:bodyPr>
          <a:lstStyle/>
          <a:p>
            <a:r>
              <a:rPr lang="en-US" sz="2000" b="1" dirty="0"/>
              <a:t>Sexe 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55% d'hommes</a:t>
            </a:r>
          </a:p>
          <a:p>
            <a:pPr lvl="1"/>
            <a:r>
              <a:rPr lang="en-US" sz="1800" dirty="0"/>
              <a:t>45% de femmes</a:t>
            </a:r>
          </a:p>
          <a:p>
            <a:pPr lvl="1"/>
            <a:endParaRPr lang="en-US" sz="900" dirty="0"/>
          </a:p>
          <a:p>
            <a:r>
              <a:rPr lang="en-US" sz="2000" b="1" dirty="0"/>
              <a:t>Âge au moment du diagnostic </a:t>
            </a:r>
            <a:r>
              <a:rPr lang="en-US" sz="2000" dirty="0"/>
              <a:t>: 43 [32 - 54] </a:t>
            </a:r>
            <a:r>
              <a:rPr lang="en-US" sz="2000" dirty="0" err="1"/>
              <a:t>ans</a:t>
            </a:r>
            <a:endParaRPr lang="en-US" sz="20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000" b="1" dirty="0" err="1"/>
              <a:t>Âge</a:t>
            </a:r>
            <a:r>
              <a:rPr lang="en-US" sz="2000" b="1" dirty="0"/>
              <a:t> actuel </a:t>
            </a:r>
            <a:r>
              <a:rPr lang="en-US" sz="2000" dirty="0"/>
              <a:t>: 53 [43 - 64] ans</a:t>
            </a:r>
          </a:p>
          <a:p>
            <a:endParaRPr lang="en-US" sz="2000" b="1" dirty="0"/>
          </a:p>
          <a:p>
            <a:r>
              <a:rPr lang="en-US" sz="2000" b="1" dirty="0"/>
              <a:t>Type de diagnostic 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74% thrombose de la veine porte (PVT) </a:t>
            </a:r>
          </a:p>
          <a:p>
            <a:pPr lvl="1"/>
            <a:r>
              <a:rPr lang="en-US" sz="1800" dirty="0"/>
              <a:t>26% Syndrome de Budd Chiari (BCS)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9B74A1-03B6-481D-B362-8D8BFCC3503E}"/>
              </a:ext>
            </a:extLst>
          </p:cNvPr>
          <p:cNvSpPr txBox="1"/>
          <p:nvPr/>
        </p:nvSpPr>
        <p:spPr>
          <a:xfrm>
            <a:off x="9963150" y="4978539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4472C4"/>
                </a:solidFill>
              </a:rPr>
              <a:t>France</a:t>
            </a:r>
          </a:p>
          <a:p>
            <a:pPr algn="ctr"/>
            <a:r>
              <a:rPr lang="fr-FR" sz="2000" b="1" dirty="0">
                <a:solidFill>
                  <a:srgbClr val="4472C4"/>
                </a:solidFill>
              </a:rPr>
              <a:t>75%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3FD4C-EA7F-4B9A-AA25-358B166311CD}"/>
              </a:ext>
            </a:extLst>
          </p:cNvPr>
          <p:cNvSpPr txBox="1"/>
          <p:nvPr/>
        </p:nvSpPr>
        <p:spPr>
          <a:xfrm>
            <a:off x="6839712" y="1959114"/>
            <a:ext cx="107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ED7D31"/>
                </a:solidFill>
              </a:rPr>
              <a:t>Espagne</a:t>
            </a:r>
          </a:p>
          <a:p>
            <a:pPr algn="ctr"/>
            <a:r>
              <a:rPr lang="fr-FR" sz="2000" b="1" dirty="0">
                <a:solidFill>
                  <a:srgbClr val="ED7D31"/>
                </a:solidFill>
              </a:rPr>
              <a:t>19%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E533B7-6312-464E-916F-A140FBC73218}"/>
              </a:ext>
            </a:extLst>
          </p:cNvPr>
          <p:cNvSpPr txBox="1"/>
          <p:nvPr/>
        </p:nvSpPr>
        <p:spPr>
          <a:xfrm>
            <a:off x="8401049" y="1552281"/>
            <a:ext cx="145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A5A5A5"/>
                </a:solidFill>
              </a:rPr>
              <a:t>Suisse</a:t>
            </a:r>
            <a:endParaRPr lang="fr-FR" sz="2000" b="1" dirty="0">
              <a:solidFill>
                <a:srgbClr val="A5A5A5"/>
              </a:solidFill>
            </a:endParaRPr>
          </a:p>
          <a:p>
            <a:pPr algn="ctr"/>
            <a:r>
              <a:rPr lang="fr-FR" sz="2000" b="1" dirty="0">
                <a:solidFill>
                  <a:srgbClr val="A5A5A5"/>
                </a:solidFill>
              </a:rPr>
              <a:t>5%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89A423-CB96-4B1B-A059-6FF8B5CF7378}"/>
              </a:ext>
            </a:extLst>
          </p:cNvPr>
          <p:cNvSpPr txBox="1"/>
          <p:nvPr/>
        </p:nvSpPr>
        <p:spPr>
          <a:xfrm>
            <a:off x="8648700" y="51201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Pays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5C196D01-FB4C-4941-847B-73949B3C8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070938"/>
              </p:ext>
            </p:extLst>
          </p:nvPr>
        </p:nvGraphicFramePr>
        <p:xfrm>
          <a:off x="6638925" y="2271554"/>
          <a:ext cx="4981575" cy="295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05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79" y="-33251"/>
            <a:ext cx="11815948" cy="1325563"/>
          </a:xfrm>
        </p:spPr>
        <p:txBody>
          <a:bodyPr/>
          <a:lstStyle/>
          <a:p>
            <a:r>
              <a:rPr lang="fr-FR" dirty="0"/>
              <a:t>QUANTI Résultats : Qualité de vie générale et fatigue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8E377E-B64F-466E-BFC8-649EE3310D21}"/>
              </a:ext>
            </a:extLst>
          </p:cNvPr>
          <p:cNvSpPr txBox="1"/>
          <p:nvPr/>
        </p:nvSpPr>
        <p:spPr>
          <a:xfrm>
            <a:off x="572527" y="1325563"/>
            <a:ext cx="102696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score global du </a:t>
            </a:r>
            <a:r>
              <a:rPr lang="fr-FR" b="1" dirty="0"/>
              <a:t>Questionnaire général de qualité de vie </a:t>
            </a:r>
            <a:r>
              <a:rPr lang="fr-FR" dirty="0"/>
              <a:t>(0,9/1) reste proche de celui observé en population générale de même âge et de même sexe </a:t>
            </a:r>
          </a:p>
          <a:p>
            <a:r>
              <a:rPr lang="fr-FR" b="1" u="sng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Problèmes actuels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Mobilité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Autosoins</a:t>
            </a:r>
          </a:p>
          <a:p>
            <a:pPr marL="285750" indent="-285750">
              <a:buFontTx/>
              <a:buChar char="-"/>
            </a:pPr>
            <a:r>
              <a:rPr lang="fr-FR" dirty="0"/>
              <a:t>Activités habituelles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Douleur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Anxiété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dirty="0"/>
              <a:t>Le questionnaire sur la </a:t>
            </a:r>
            <a:r>
              <a:rPr lang="fr-FR" b="1" dirty="0"/>
              <a:t>fatigue</a:t>
            </a:r>
            <a:r>
              <a:rPr lang="fr-FR" dirty="0"/>
              <a:t> au cours des 4 dernières semaines donne un score médian de 8/20 </a:t>
            </a:r>
            <a:r>
              <a:rPr lang="fr-FR" dirty="0">
                <a:latin typeface="Calibri" panose="020F0502020204030204" pitchFamily="34" charset="0"/>
              </a:rPr>
              <a:t>[5 - 12]</a:t>
            </a:r>
          </a:p>
          <a:p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 25% des participants ont un score </a:t>
            </a:r>
            <a:r>
              <a:rPr lang="fr-FR" b="1" dirty="0">
                <a:latin typeface="Calibri" panose="020F0502020204030204" pitchFamily="34" charset="0"/>
                <a:sym typeface="Wingdings" panose="05000000000000000000" pitchFamily="2" charset="2"/>
              </a:rPr>
              <a:t>relativement élevé</a:t>
            </a:r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 (&gt; 12)</a:t>
            </a:r>
            <a:endParaRPr lang="fr-FR" dirty="0"/>
          </a:p>
          <a:p>
            <a:endParaRPr lang="fr-FR" b="1" dirty="0"/>
          </a:p>
          <a:p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B5FFBCE-7BD6-49C1-B11D-BADD47F18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626047"/>
              </p:ext>
            </p:extLst>
          </p:nvPr>
        </p:nvGraphicFramePr>
        <p:xfrm>
          <a:off x="4414764" y="2019396"/>
          <a:ext cx="6519553" cy="30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58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QUANTI Résultats : symptômes dépressifs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71506"/>
              </p:ext>
            </p:extLst>
          </p:nvPr>
        </p:nvGraphicFramePr>
        <p:xfrm>
          <a:off x="0" y="1325563"/>
          <a:ext cx="6382065" cy="443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63F7BB8-FAC0-4556-80E9-3CF69D4F26DA}"/>
              </a:ext>
            </a:extLst>
          </p:cNvPr>
          <p:cNvSpPr txBox="1"/>
          <p:nvPr/>
        </p:nvSpPr>
        <p:spPr>
          <a:xfrm>
            <a:off x="6382064" y="2066882"/>
            <a:ext cx="5205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cours des 2 dernières semaines, 25 % des participants rapportent des symptômes dépressifs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32% si &lt; 45 ans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Ces proportions sont </a:t>
            </a:r>
            <a:r>
              <a:rPr lang="fr-FR" b="1" dirty="0"/>
              <a:t>supérieures</a:t>
            </a:r>
            <a:r>
              <a:rPr lang="fr-FR" dirty="0"/>
              <a:t> à celles retrouvées en population générale de même sexe et de même âge</a:t>
            </a:r>
          </a:p>
        </p:txBody>
      </p:sp>
    </p:spTree>
    <p:extLst>
      <p:ext uri="{BB962C8B-B14F-4D97-AF65-F5344CB8AC3E}">
        <p14:creationId xmlns:p14="http://schemas.microsoft.com/office/powerpoint/2010/main" val="255432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162" y="365125"/>
            <a:ext cx="11485172" cy="1325563"/>
          </a:xfrm>
        </p:spPr>
        <p:txBody>
          <a:bodyPr/>
          <a:lstStyle/>
          <a:p>
            <a:r>
              <a:rPr lang="fr-FR" dirty="0"/>
              <a:t>QUANTI : facteurs associés aux scores de </a:t>
            </a:r>
            <a:r>
              <a:rPr lang="fr-FR" dirty="0" err="1"/>
              <a:t>QdV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71181"/>
              </p:ext>
            </p:extLst>
          </p:nvPr>
        </p:nvGraphicFramePr>
        <p:xfrm>
          <a:off x="449162" y="1621677"/>
          <a:ext cx="11160000" cy="3381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8459">
                  <a:extLst>
                    <a:ext uri="{9D8B030D-6E8A-4147-A177-3AD203B41FA5}">
                      <a16:colId xmlns:a16="http://schemas.microsoft.com/office/drawing/2014/main" val="2445135985"/>
                    </a:ext>
                  </a:extLst>
                </a:gridCol>
                <a:gridCol w="2511541">
                  <a:extLst>
                    <a:ext uri="{9D8B030D-6E8A-4147-A177-3AD203B41FA5}">
                      <a16:colId xmlns:a16="http://schemas.microsoft.com/office/drawing/2014/main" val="46103671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71509057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140905380"/>
                    </a:ext>
                  </a:extLst>
                </a:gridCol>
              </a:tblGrid>
              <a:tr h="341852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Qualité de vie générale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Fatigue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Symptômes dépressifs</a:t>
                      </a:r>
                      <a:endParaRPr lang="fr-F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75424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pPr algn="l"/>
                      <a:r>
                        <a:rPr lang="fr-FR" sz="1400" noProof="0"/>
                        <a:t>Être une femme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3182427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pPr algn="l"/>
                      <a:r>
                        <a:rPr lang="fr-FR" sz="1400" noProof="0"/>
                        <a:t>Naître en dehors de l'UE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↘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5091512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pPr algn="l"/>
                      <a:r>
                        <a:rPr lang="fr-FR" sz="1400" noProof="0"/>
                        <a:t>Difficultés financières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↘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8667056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/>
                        <a:t>Vivre dans </a:t>
                      </a:r>
                      <a:r>
                        <a:rPr lang="fr-FR" sz="1400" baseline="0" noProof="0"/>
                        <a:t>une petite ville</a:t>
                      </a:r>
                      <a:endParaRPr lang="fr-FR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8010503"/>
                  </a:ext>
                </a:extLst>
              </a:tr>
              <a:tr h="280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/>
                        <a:t>Avoir d'autres maladies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↘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2717513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r>
                        <a:rPr lang="fr-FR" sz="1400" strike="noStrike" noProof="0"/>
                        <a:t>Hypertension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↘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220198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r>
                        <a:rPr lang="fr-FR" sz="1400" strike="noStrike" noProof="0"/>
                        <a:t>Greffe de foie ou cancer du foie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1124765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r>
                        <a:rPr lang="fr-FR" sz="1400" strike="noStrike" noProof="0"/>
                        <a:t>Clichy score classe </a:t>
                      </a:r>
                      <a:r>
                        <a:rPr lang="fr-FR" sz="1400" strike="noStrike" baseline="0" noProof="0"/>
                        <a:t>II</a:t>
                      </a:r>
                      <a:endParaRPr lang="fr-FR" sz="1400" strike="noStrike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562681"/>
                  </a:ext>
                </a:extLst>
              </a:tr>
              <a:tr h="341852">
                <a:tc>
                  <a:txBody>
                    <a:bodyPr/>
                    <a:lstStyle/>
                    <a:p>
                      <a:r>
                        <a:rPr lang="fr-FR" sz="1400" strike="noStrike" noProof="0" dirty="0"/>
                        <a:t>Recevoir une </a:t>
                      </a:r>
                      <a:r>
                        <a:rPr lang="fr-FR" sz="1400" strike="noStrike" baseline="0" noProof="0" dirty="0"/>
                        <a:t>anticoagulation (AVK ou HPBM)</a:t>
                      </a:r>
                      <a:endParaRPr lang="fr-FR" sz="1400" strike="noStrike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↘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86671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6D4DBEB-218E-4E99-B686-12FA53F95DD1}"/>
              </a:ext>
            </a:extLst>
          </p:cNvPr>
          <p:cNvSpPr txBox="1"/>
          <p:nvPr/>
        </p:nvSpPr>
        <p:spPr>
          <a:xfrm>
            <a:off x="449162" y="5187142"/>
            <a:ext cx="111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2000" dirty="0"/>
              <a:t>Les </a:t>
            </a:r>
            <a:r>
              <a:rPr lang="fr-FR" sz="2000" dirty="0"/>
              <a:t>facteurs socioéconomiques sont davantage associés à la </a:t>
            </a:r>
            <a:r>
              <a:rPr lang="fr-FR" sz="2000" dirty="0" err="1"/>
              <a:t>QdV</a:t>
            </a:r>
            <a:r>
              <a:rPr lang="fr-FR" sz="2000" dirty="0"/>
              <a:t> que les variables cliniques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87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7F670A3-FFAD-4EF0-A191-452B4AD72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49" y="109786"/>
            <a:ext cx="1700151" cy="11425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DD607A-26E2-45F2-B6CB-959A32DC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LIVEs</a:t>
            </a:r>
            <a:r>
              <a:rPr lang="fr-FR" dirty="0"/>
              <a:t> QUALI : une recherche « par les pairs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27342-0660-460E-9252-53712B91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240" y="1826154"/>
            <a:ext cx="10515600" cy="4351338"/>
          </a:xfrm>
        </p:spPr>
        <p:txBody>
          <a:bodyPr>
            <a:normAutofit/>
          </a:bodyPr>
          <a:lstStyle/>
          <a:p>
            <a:r>
              <a:rPr lang="fr-FR" sz="2000" dirty="0"/>
              <a:t>3 membres de l’association AMVF impliqués </a:t>
            </a:r>
          </a:p>
          <a:p>
            <a:r>
              <a:rPr lang="fr-FR" sz="2000" dirty="0"/>
              <a:t>Formation à la recherche qualitative</a:t>
            </a:r>
          </a:p>
          <a:p>
            <a:r>
              <a:rPr lang="fr-FR" sz="2000" dirty="0"/>
              <a:t>Construction du guide d’entretien</a:t>
            </a:r>
          </a:p>
          <a:p>
            <a:r>
              <a:rPr lang="fr-FR" sz="2000" dirty="0"/>
              <a:t>Réalisation d’entretiens </a:t>
            </a:r>
          </a:p>
          <a:p>
            <a:pPr marL="0" indent="0">
              <a:buNone/>
            </a:pPr>
            <a:r>
              <a:rPr lang="fr-FR" sz="2000" dirty="0"/>
              <a:t>    (avec des répondants au questionnaire)</a:t>
            </a:r>
          </a:p>
          <a:p>
            <a:r>
              <a:rPr lang="fr-FR" sz="2000" dirty="0"/>
              <a:t>Séminaires d’analyse : Marseille, Alicante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871B05-2CD5-4194-9DE9-9A8938407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1" y="3549890"/>
            <a:ext cx="3722239" cy="20946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942E0C-8643-4916-91CD-937BCF001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0" y="1534149"/>
            <a:ext cx="1789656" cy="318161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CAD08FB-7AF4-4474-B4C6-B3FD852DA0F5}"/>
              </a:ext>
            </a:extLst>
          </p:cNvPr>
          <p:cNvCxnSpPr/>
          <p:nvPr/>
        </p:nvCxnSpPr>
        <p:spPr>
          <a:xfrm flipH="1">
            <a:off x="2362200" y="2396067"/>
            <a:ext cx="355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128244A-9D91-4ED1-9923-E2D936319A87}"/>
              </a:ext>
            </a:extLst>
          </p:cNvPr>
          <p:cNvCxnSpPr>
            <a:cxnSpLocks/>
          </p:cNvCxnSpPr>
          <p:nvPr/>
        </p:nvCxnSpPr>
        <p:spPr>
          <a:xfrm>
            <a:off x="7306733" y="4010290"/>
            <a:ext cx="3798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2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928A6-9969-402D-A345-359D9E37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LIVEs</a:t>
            </a:r>
            <a:r>
              <a:rPr lang="fr-FR" dirty="0"/>
              <a:t> QUALI: Résultats (France)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2283E-3CB9-4767-816C-ABCDA52F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603687"/>
            <a:ext cx="11231016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 9 patients différents en termes de sexe, d'âge et de diagnostic ont été interviewés</a:t>
            </a:r>
            <a:endParaRPr lang="fr-FR" sz="2000" i="1" dirty="0"/>
          </a:p>
          <a:p>
            <a:pPr marL="457200" lvl="1" indent="0">
              <a:buNone/>
            </a:pPr>
            <a:r>
              <a:rPr lang="fr-FR" sz="2000" i="1" dirty="0"/>
              <a:t>Entretien approfondi avec comme question de départ : « Comment vivez-vous avec la maladie ? »</a:t>
            </a:r>
          </a:p>
          <a:p>
            <a:pPr marL="457200" lvl="1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2000" dirty="0"/>
              <a:t> La réponse est souvent « bien »… </a:t>
            </a:r>
          </a:p>
          <a:p>
            <a:pPr marL="457200" lvl="1" indent="0">
              <a:buNone/>
            </a:pPr>
            <a:r>
              <a:rPr lang="fr-FR" sz="2000" dirty="0"/>
              <a:t>     Mais les participants rapportent :</a:t>
            </a:r>
          </a:p>
          <a:p>
            <a:pPr lvl="2">
              <a:spcBef>
                <a:spcPts val="1200"/>
              </a:spcBef>
            </a:pPr>
            <a:r>
              <a:rPr lang="fr-FR" sz="1800" dirty="0"/>
              <a:t>Un diagnostic soudain et parfois violent (approche de la mort)</a:t>
            </a:r>
          </a:p>
          <a:p>
            <a:pPr lvl="2">
              <a:spcBef>
                <a:spcPts val="1200"/>
              </a:spcBef>
            </a:pPr>
            <a:r>
              <a:rPr lang="fr-FR" sz="1800" dirty="0"/>
              <a:t>Symptômes </a:t>
            </a:r>
            <a:r>
              <a:rPr lang="fr-FR" sz="1800" b="1" dirty="0"/>
              <a:t>au long cours </a:t>
            </a:r>
            <a:r>
              <a:rPr lang="fr-FR" sz="1800" dirty="0"/>
              <a:t>: Fatigue, non prédictive et persistante + Troubles de la digestion </a:t>
            </a:r>
            <a:br>
              <a:rPr lang="fr-FR" sz="1800" dirty="0"/>
            </a:br>
            <a:r>
              <a:rPr lang="fr-FR" sz="1800" dirty="0"/>
              <a:t>                                                 + Impact sur la </a:t>
            </a:r>
            <a:r>
              <a:rPr lang="fr-FR" sz="1800" dirty="0" err="1"/>
              <a:t>QdV</a:t>
            </a:r>
            <a:r>
              <a:rPr lang="fr-FR" sz="1800" dirty="0"/>
              <a:t> sexuelle </a:t>
            </a:r>
          </a:p>
          <a:p>
            <a:pPr lvl="2">
              <a:spcBef>
                <a:spcPts val="1200"/>
              </a:spcBef>
            </a:pPr>
            <a:r>
              <a:rPr lang="fr-FR" sz="1800" b="1" dirty="0"/>
              <a:t>Une charge mentale </a:t>
            </a:r>
            <a:r>
              <a:rPr lang="fr-FR" sz="1800" dirty="0"/>
              <a:t>importante liée à la gestion de la maladie </a:t>
            </a:r>
          </a:p>
          <a:p>
            <a:pPr lvl="4"/>
            <a:r>
              <a:rPr lang="fr-FR" sz="2000" dirty="0"/>
              <a:t>Temps (calendrier), alimentation, sport, voyage </a:t>
            </a:r>
            <a:r>
              <a:rPr lang="fr-FR" sz="2000" dirty="0">
                <a:sym typeface="Wingdings" panose="05000000000000000000" pitchFamily="2" charset="2"/>
              </a:rPr>
              <a:t> limitations / </a:t>
            </a:r>
            <a:r>
              <a:rPr lang="fr-FR" sz="2000" dirty="0"/>
              <a:t>anticipation</a:t>
            </a:r>
          </a:p>
          <a:p>
            <a:pPr marL="1371600" lvl="3" indent="0">
              <a:buNone/>
            </a:pPr>
            <a:endParaRPr lang="en-US" sz="20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2"/>
            <a:endParaRPr lang="en-GB" b="1" dirty="0">
              <a:solidFill>
                <a:srgbClr val="002060"/>
              </a:solidFill>
            </a:endParaRPr>
          </a:p>
          <a:p>
            <a:pPr lvl="1"/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3D316-AD76-43A6-B25D-A04782CB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70" y="226167"/>
            <a:ext cx="1700151" cy="11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1015</Words>
  <Application>Microsoft Office PowerPoint</Application>
  <PresentationFormat>Grand écran</PresentationFormat>
  <Paragraphs>137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Objectifs du projet LIVEs</vt:lpstr>
      <vt:lpstr>QUANTI - Méthodes</vt:lpstr>
      <vt:lpstr>QUANTI - Caractéristiques de la population (N=363)</vt:lpstr>
      <vt:lpstr>QUANTI Résultats : Qualité de vie générale et fatigue</vt:lpstr>
      <vt:lpstr>QUANTI Résultats : symptômes dépressifs</vt:lpstr>
      <vt:lpstr>QUANTI : facteurs associés aux scores de QdV</vt:lpstr>
      <vt:lpstr>LIVEs QUALI : une recherche « par les pairs »</vt:lpstr>
      <vt:lpstr>LIVEs QUALI: Résultats (France)</vt:lpstr>
      <vt:lpstr>LIVEs QUALI: Résultats (France)</vt:lpstr>
      <vt:lpstr>Conclusion: en pratique</vt:lpstr>
      <vt:lpstr>Nous vous remercions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Agnes Dumas</dc:creator>
  <cp:keywords>, docId:78957C27CE66BFD84A56A93D9209A586</cp:keywords>
  <cp:lastModifiedBy>Agnes Dumas</cp:lastModifiedBy>
  <cp:revision>135</cp:revision>
  <dcterms:created xsi:type="dcterms:W3CDTF">2023-08-24T12:38:38Z</dcterms:created>
  <dcterms:modified xsi:type="dcterms:W3CDTF">2025-02-04T11:05:13Z</dcterms:modified>
</cp:coreProperties>
</file>