
<file path=[Content_Types].xml><?xml version="1.0" encoding="utf-8"?>
<Types xmlns="http://schemas.openxmlformats.org/package/2006/content-types">
  <Default Extension="jpeg" ContentType="image/jpeg"/>
  <Default Extension="pdf" ContentType="application/pd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836" r:id="rId2"/>
    <p:sldId id="339" r:id="rId3"/>
    <p:sldId id="347" r:id="rId4"/>
    <p:sldId id="834" r:id="rId5"/>
    <p:sldId id="873" r:id="rId6"/>
    <p:sldId id="874" r:id="rId7"/>
    <p:sldId id="889" r:id="rId8"/>
    <p:sldId id="883" r:id="rId9"/>
    <p:sldId id="845" r:id="rId10"/>
    <p:sldId id="894" r:id="rId11"/>
    <p:sldId id="329" r:id="rId12"/>
    <p:sldId id="897" r:id="rId13"/>
    <p:sldId id="893" r:id="rId14"/>
    <p:sldId id="330" r:id="rId15"/>
    <p:sldId id="886" r:id="rId16"/>
    <p:sldId id="895" r:id="rId17"/>
    <p:sldId id="885" r:id="rId18"/>
    <p:sldId id="884" r:id="rId19"/>
    <p:sldId id="257" r:id="rId20"/>
    <p:sldId id="871" r:id="rId21"/>
    <p:sldId id="896" r:id="rId22"/>
    <p:sldId id="890" r:id="rId23"/>
    <p:sldId id="888" r:id="rId24"/>
    <p:sldId id="320" r:id="rId25"/>
    <p:sldId id="898" r:id="rId26"/>
    <p:sldId id="398" r:id="rId27"/>
    <p:sldId id="869" r:id="rId28"/>
    <p:sldId id="872" r:id="rId29"/>
    <p:sldId id="298" r:id="rId30"/>
    <p:sldId id="892" r:id="rId31"/>
    <p:sldId id="289" r:id="rId32"/>
  </p:sldIdLst>
  <p:sldSz cx="9144000" cy="6858000" type="screen4x3"/>
  <p:notesSz cx="10020300" cy="6888163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633" autoAdjust="0"/>
    <p:restoredTop sz="94676" autoAdjust="0"/>
  </p:normalViewPr>
  <p:slideViewPr>
    <p:cSldViewPr>
      <p:cViewPr varScale="1">
        <p:scale>
          <a:sx n="74" d="100"/>
          <a:sy n="74" d="100"/>
        </p:scale>
        <p:origin x="1853" y="28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1192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0A00C885-D750-3C45-97CC-B2B0B0418F8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342130" cy="344408"/>
          </a:xfrm>
          <a:prstGeom prst="rect">
            <a:avLst/>
          </a:prstGeom>
        </p:spPr>
        <p:txBody>
          <a:bodyPr vert="horz" wrap="square" lIns="96616" tIns="48308" rIns="96616" bIns="48308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300">
                <a:latin typeface="Calibri" charset="0"/>
                <a:ea typeface="ＭＳ Ｐゴシック" pitchFamily="4" charset="-128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257C7B6-76B7-244E-9D46-1B2A1DFBFA6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675851" y="0"/>
            <a:ext cx="4342130" cy="344408"/>
          </a:xfrm>
          <a:prstGeom prst="rect">
            <a:avLst/>
          </a:prstGeom>
        </p:spPr>
        <p:txBody>
          <a:bodyPr vert="horz" wrap="square" lIns="96616" tIns="48308" rIns="96616" bIns="4830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latin typeface="Calibri" charset="0"/>
                <a:ea typeface="ＭＳ Ｐゴシック" pitchFamily="4" charset="-128"/>
              </a:defRPr>
            </a:lvl1pPr>
          </a:lstStyle>
          <a:p>
            <a:pPr>
              <a:defRPr/>
            </a:pPr>
            <a:fld id="{F01143B4-295C-9D4C-8D0E-1C90BB575D05}" type="datetime1">
              <a:rPr lang="fr-FR" altLang="fr-FR"/>
              <a:pPr>
                <a:defRPr/>
              </a:pPr>
              <a:t>09/02/2025</a:t>
            </a:fld>
            <a:endParaRPr lang="fr-FR" altLang="fr-FR"/>
          </a:p>
        </p:txBody>
      </p:sp>
      <p:sp>
        <p:nvSpPr>
          <p:cNvPr id="4" name="Espace réservé de l'image des diapositives 3">
            <a:extLst>
              <a:ext uri="{FF2B5EF4-FFF2-40B4-BE49-F238E27FC236}">
                <a16:creationId xmlns:a16="http://schemas.microsoft.com/office/drawing/2014/main" id="{53011D11-EEAE-B643-821C-273ED5371FF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287713" y="515938"/>
            <a:ext cx="3446462" cy="2584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>
            <a:extLst>
              <a:ext uri="{FF2B5EF4-FFF2-40B4-BE49-F238E27FC236}">
                <a16:creationId xmlns:a16="http://schemas.microsoft.com/office/drawing/2014/main" id="{F7C6D4AD-461E-B14F-B450-AA32E7E445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002030" y="3271878"/>
            <a:ext cx="8016240" cy="3099673"/>
          </a:xfrm>
          <a:prstGeom prst="rect">
            <a:avLst/>
          </a:prstGeom>
        </p:spPr>
        <p:txBody>
          <a:bodyPr vert="horz" wrap="square" lIns="96616" tIns="48308" rIns="96616" bIns="48308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fr-FR" altLang="fr-FR" noProof="0"/>
              <a:t>Cliquez pour modifier les styles du texte du masque</a:t>
            </a:r>
          </a:p>
          <a:p>
            <a:pPr lvl="1"/>
            <a:r>
              <a:rPr lang="fr-FR" altLang="fr-FR" noProof="0"/>
              <a:t>Deuxième niveau</a:t>
            </a:r>
          </a:p>
          <a:p>
            <a:pPr lvl="2"/>
            <a:r>
              <a:rPr lang="fr-FR" altLang="fr-FR" noProof="0"/>
              <a:t>Troisième niveau</a:t>
            </a:r>
          </a:p>
          <a:p>
            <a:pPr lvl="3"/>
            <a:r>
              <a:rPr lang="fr-FR" altLang="fr-FR" noProof="0"/>
              <a:t>Quatrième niveau</a:t>
            </a:r>
          </a:p>
          <a:p>
            <a:pPr lvl="4"/>
            <a:r>
              <a:rPr lang="fr-FR" altLang="fr-FR" noProof="0"/>
              <a:t>Cinquième niveau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A2FABAE-E70B-6446-9213-47B49FFD2FB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42560"/>
            <a:ext cx="4342130" cy="344408"/>
          </a:xfrm>
          <a:prstGeom prst="rect">
            <a:avLst/>
          </a:prstGeom>
        </p:spPr>
        <p:txBody>
          <a:bodyPr vert="horz" wrap="square" lIns="96616" tIns="48308" rIns="96616" bIns="48308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300">
                <a:latin typeface="Calibri" charset="0"/>
                <a:ea typeface="ＭＳ Ｐゴシック" pitchFamily="4" charset="-128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9BE2F0C-2627-C24F-A10D-C77AACF73C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675851" y="6542560"/>
            <a:ext cx="4342130" cy="344408"/>
          </a:xfrm>
          <a:prstGeom prst="rect">
            <a:avLst/>
          </a:prstGeom>
        </p:spPr>
        <p:txBody>
          <a:bodyPr vert="horz" wrap="square" lIns="96616" tIns="48308" rIns="96616" bIns="4830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6C0EBD8-EE11-AE4F-9F7C-369EB45FD18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ＭＳ Ｐゴシック" pitchFamily="-10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Espace réservé de l'image des diapositives 1">
            <a:extLst>
              <a:ext uri="{FF2B5EF4-FFF2-40B4-BE49-F238E27FC236}">
                <a16:creationId xmlns:a16="http://schemas.microsoft.com/office/drawing/2014/main" id="{30A97F9E-9D59-FD48-B655-B77D83CBEC6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6" name="Espace réservé des commentaires 2">
            <a:extLst>
              <a:ext uri="{FF2B5EF4-FFF2-40B4-BE49-F238E27FC236}">
                <a16:creationId xmlns:a16="http://schemas.microsoft.com/office/drawing/2014/main" id="{5F6FB431-68CE-3F43-B39F-17FCB31F614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ea typeface="ＭＳ Ｐゴシック" panose="020B0600070205080204" pitchFamily="34" charset="-128"/>
            </a:endParaRPr>
          </a:p>
        </p:txBody>
      </p:sp>
      <p:sp>
        <p:nvSpPr>
          <p:cNvPr id="16387" name="Espace réservé du numéro de diapositive 3">
            <a:extLst>
              <a:ext uri="{FF2B5EF4-FFF2-40B4-BE49-F238E27FC236}">
                <a16:creationId xmlns:a16="http://schemas.microsoft.com/office/drawing/2014/main" id="{5445A394-4F54-BC45-A6C3-E3B67844A2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85001" indent="-301923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207694" indent="-241539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90771" indent="-241539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173849" indent="-241539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656926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140004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623081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4106159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D21968A-542D-4645-95C5-A5E17ED8229B}" type="slidenum">
              <a:rPr lang="fr-FR" altLang="fr-FR" sz="1300">
                <a:latin typeface="Calibri" panose="020F0502020204030204" pitchFamily="34" charset="0"/>
              </a:rPr>
              <a:pPr/>
              <a:t>1</a:t>
            </a:fld>
            <a:endParaRPr lang="fr-FR" altLang="fr-FR" sz="13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33322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Espace réservé de l'image des diapositives 1">
            <a:extLst>
              <a:ext uri="{FF2B5EF4-FFF2-40B4-BE49-F238E27FC236}">
                <a16:creationId xmlns:a16="http://schemas.microsoft.com/office/drawing/2014/main" id="{9626F418-83BB-2B49-A51C-40196B75FE8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4" name="Espace réservé des commentaires 2">
            <a:extLst>
              <a:ext uri="{FF2B5EF4-FFF2-40B4-BE49-F238E27FC236}">
                <a16:creationId xmlns:a16="http://schemas.microsoft.com/office/drawing/2014/main" id="{9C2B9C80-3247-F548-B0C3-E0EDDE3E0E8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dirty="0">
              <a:ea typeface="ＭＳ Ｐゴシック" panose="020B0600070205080204" pitchFamily="34" charset="-128"/>
            </a:endParaRPr>
          </a:p>
        </p:txBody>
      </p:sp>
      <p:sp>
        <p:nvSpPr>
          <p:cNvPr id="38915" name="Espace réservé du numéro de diapositive 3">
            <a:extLst>
              <a:ext uri="{FF2B5EF4-FFF2-40B4-BE49-F238E27FC236}">
                <a16:creationId xmlns:a16="http://schemas.microsoft.com/office/drawing/2014/main" id="{92EA7774-38AA-5C44-9754-DD54421044A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85001" indent="-301923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207694" indent="-241539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90771" indent="-241539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173849" indent="-241539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656926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140004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623081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4106159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3221D48-B42F-2844-8985-1992E95CCFBF}" type="slidenum">
              <a:rPr lang="fr-FR" altLang="fr-FR" sz="1300">
                <a:latin typeface="Calibri" panose="020F0502020204030204" pitchFamily="34" charset="0"/>
              </a:rPr>
              <a:pPr/>
              <a:t>10</a:t>
            </a:fld>
            <a:endParaRPr lang="fr-FR" altLang="fr-FR" sz="13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Espace réservé de l'image des diapositives 1">
            <a:extLst>
              <a:ext uri="{FF2B5EF4-FFF2-40B4-BE49-F238E27FC236}">
                <a16:creationId xmlns:a16="http://schemas.microsoft.com/office/drawing/2014/main" id="{156545AA-6008-E344-80E2-CF3F3C91693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6" name="Espace réservé des commentaires 2">
            <a:extLst>
              <a:ext uri="{FF2B5EF4-FFF2-40B4-BE49-F238E27FC236}">
                <a16:creationId xmlns:a16="http://schemas.microsoft.com/office/drawing/2014/main" id="{D0962B64-A932-9642-9B56-8C7308D4D7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ea typeface="ＭＳ Ｐゴシック" panose="020B0600070205080204" pitchFamily="34" charset="-128"/>
            </a:endParaRPr>
          </a:p>
        </p:txBody>
      </p:sp>
      <p:sp>
        <p:nvSpPr>
          <p:cNvPr id="36867" name="Espace réservé du numéro de diapositive 3">
            <a:extLst>
              <a:ext uri="{FF2B5EF4-FFF2-40B4-BE49-F238E27FC236}">
                <a16:creationId xmlns:a16="http://schemas.microsoft.com/office/drawing/2014/main" id="{9163D1AD-2E40-074A-BDDF-341C601EC65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85001" indent="-301923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207694" indent="-241539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90771" indent="-241539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173849" indent="-241539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656926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140004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623081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4106159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18CA2E8-5C79-9B41-A4BB-95A9A9B376A3}" type="slidenum">
              <a:rPr lang="fr-FR" altLang="fr-FR" sz="1300">
                <a:latin typeface="Calibri" panose="020F0502020204030204" pitchFamily="34" charset="0"/>
              </a:rPr>
              <a:pPr/>
              <a:t>11</a:t>
            </a:fld>
            <a:endParaRPr lang="fr-FR" altLang="fr-FR" sz="13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Espace réservé de l'image des diapositives 1">
            <a:extLst>
              <a:ext uri="{FF2B5EF4-FFF2-40B4-BE49-F238E27FC236}">
                <a16:creationId xmlns:a16="http://schemas.microsoft.com/office/drawing/2014/main" id="{C8A9CCBD-563B-7745-A0CC-95E3295C587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0" name="Espace réservé des commentaires 2">
            <a:extLst>
              <a:ext uri="{FF2B5EF4-FFF2-40B4-BE49-F238E27FC236}">
                <a16:creationId xmlns:a16="http://schemas.microsoft.com/office/drawing/2014/main" id="{4690337C-02B4-784C-8DE1-1131AAFA4D9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ea typeface="ＭＳ Ｐゴシック" panose="020B0600070205080204" pitchFamily="34" charset="-128"/>
            </a:endParaRPr>
          </a:p>
        </p:txBody>
      </p:sp>
      <p:sp>
        <p:nvSpPr>
          <p:cNvPr id="32771" name="Espace réservé du numéro de diapositive 3">
            <a:extLst>
              <a:ext uri="{FF2B5EF4-FFF2-40B4-BE49-F238E27FC236}">
                <a16:creationId xmlns:a16="http://schemas.microsoft.com/office/drawing/2014/main" id="{187FC982-F647-7F40-9890-DCFE0FEAAAC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85001" indent="-301923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207694" indent="-241539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90771" indent="-241539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173849" indent="-241539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656926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140004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623081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4106159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EEA0B21-02E7-734F-8195-2FF6640616CC}" type="slidenum">
              <a:rPr lang="fr-FR" altLang="fr-FR" sz="1300">
                <a:latin typeface="Calibri" panose="020F0502020204030204" pitchFamily="34" charset="0"/>
              </a:rPr>
              <a:pPr/>
              <a:t>13</a:t>
            </a:fld>
            <a:endParaRPr lang="fr-FR" altLang="fr-FR" sz="13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Espace réservé de l'image des diapositives 1">
            <a:extLst>
              <a:ext uri="{FF2B5EF4-FFF2-40B4-BE49-F238E27FC236}">
                <a16:creationId xmlns:a16="http://schemas.microsoft.com/office/drawing/2014/main" id="{C8A9CCBD-563B-7745-A0CC-95E3295C587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0" name="Espace réservé des commentaires 2">
            <a:extLst>
              <a:ext uri="{FF2B5EF4-FFF2-40B4-BE49-F238E27FC236}">
                <a16:creationId xmlns:a16="http://schemas.microsoft.com/office/drawing/2014/main" id="{4690337C-02B4-784C-8DE1-1131AAFA4D9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ea typeface="ＭＳ Ｐゴシック" panose="020B0600070205080204" pitchFamily="34" charset="-128"/>
            </a:endParaRPr>
          </a:p>
        </p:txBody>
      </p:sp>
      <p:sp>
        <p:nvSpPr>
          <p:cNvPr id="32771" name="Espace réservé du numéro de diapositive 3">
            <a:extLst>
              <a:ext uri="{FF2B5EF4-FFF2-40B4-BE49-F238E27FC236}">
                <a16:creationId xmlns:a16="http://schemas.microsoft.com/office/drawing/2014/main" id="{187FC982-F647-7F40-9890-DCFE0FEAAAC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85001" indent="-301923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207694" indent="-241539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90771" indent="-241539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173849" indent="-241539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656926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140004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623081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4106159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EEA0B21-02E7-734F-8195-2FF6640616CC}" type="slidenum">
              <a:rPr lang="fr-FR" altLang="fr-FR" sz="1300">
                <a:latin typeface="Calibri" panose="020F0502020204030204" pitchFamily="34" charset="0"/>
              </a:rPr>
              <a:pPr/>
              <a:t>14</a:t>
            </a:fld>
            <a:endParaRPr lang="fr-FR" altLang="fr-FR" sz="13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A0D24B-8877-FF3F-27D2-73BBB34CCF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Espace réservé de l'image des diapositives 1">
            <a:extLst>
              <a:ext uri="{FF2B5EF4-FFF2-40B4-BE49-F238E27FC236}">
                <a16:creationId xmlns:a16="http://schemas.microsoft.com/office/drawing/2014/main" id="{10D4ADFB-011F-E699-5DC6-F9BFAFEB893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6" name="Espace réservé des commentaires 2">
            <a:extLst>
              <a:ext uri="{FF2B5EF4-FFF2-40B4-BE49-F238E27FC236}">
                <a16:creationId xmlns:a16="http://schemas.microsoft.com/office/drawing/2014/main" id="{40A1D82B-EB58-C467-1DF8-116AEB089EB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ea typeface="ＭＳ Ｐゴシック" panose="020B0600070205080204" pitchFamily="34" charset="-128"/>
            </a:endParaRPr>
          </a:p>
        </p:txBody>
      </p:sp>
      <p:sp>
        <p:nvSpPr>
          <p:cNvPr id="26627" name="Espace réservé du numéro de diapositive 3">
            <a:extLst>
              <a:ext uri="{FF2B5EF4-FFF2-40B4-BE49-F238E27FC236}">
                <a16:creationId xmlns:a16="http://schemas.microsoft.com/office/drawing/2014/main" id="{8E582981-3FD2-12E1-A06A-D0B0F02F682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85001" indent="-301923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207694" indent="-241539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90771" indent="-241539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173849" indent="-241539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656926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140004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623081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4106159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B8BC564-D419-1F4C-9815-ADB40F6CFECF}" type="slidenum">
              <a:rPr lang="fr-FR" altLang="fr-FR" sz="1300">
                <a:latin typeface="Calibri" panose="020F0502020204030204" pitchFamily="34" charset="0"/>
              </a:rPr>
              <a:pPr/>
              <a:t>15</a:t>
            </a:fld>
            <a:endParaRPr lang="fr-FR" altLang="fr-FR" sz="13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982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A0D24B-8877-FF3F-27D2-73BBB34CCF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Espace réservé de l'image des diapositives 1">
            <a:extLst>
              <a:ext uri="{FF2B5EF4-FFF2-40B4-BE49-F238E27FC236}">
                <a16:creationId xmlns:a16="http://schemas.microsoft.com/office/drawing/2014/main" id="{10D4ADFB-011F-E699-5DC6-F9BFAFEB893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6" name="Espace réservé des commentaires 2">
            <a:extLst>
              <a:ext uri="{FF2B5EF4-FFF2-40B4-BE49-F238E27FC236}">
                <a16:creationId xmlns:a16="http://schemas.microsoft.com/office/drawing/2014/main" id="{40A1D82B-EB58-C467-1DF8-116AEB089EB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ea typeface="ＭＳ Ｐゴシック" panose="020B0600070205080204" pitchFamily="34" charset="-128"/>
            </a:endParaRPr>
          </a:p>
        </p:txBody>
      </p:sp>
      <p:sp>
        <p:nvSpPr>
          <p:cNvPr id="26627" name="Espace réservé du numéro de diapositive 3">
            <a:extLst>
              <a:ext uri="{FF2B5EF4-FFF2-40B4-BE49-F238E27FC236}">
                <a16:creationId xmlns:a16="http://schemas.microsoft.com/office/drawing/2014/main" id="{8E582981-3FD2-12E1-A06A-D0B0F02F682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85001" indent="-301923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207694" indent="-241539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90771" indent="-241539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173849" indent="-241539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656926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140004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623081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4106159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B8BC564-D419-1F4C-9815-ADB40F6CFECF}" type="slidenum">
              <a:rPr lang="fr-FR" altLang="fr-FR" sz="1300">
                <a:latin typeface="Calibri" panose="020F0502020204030204" pitchFamily="34" charset="0"/>
              </a:rPr>
              <a:pPr/>
              <a:t>16</a:t>
            </a:fld>
            <a:endParaRPr lang="fr-FR" altLang="fr-FR" sz="13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982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F2D345-52A8-F1BA-C135-128717BCD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Espace réservé de l'image des diapositives 1">
            <a:extLst>
              <a:ext uri="{FF2B5EF4-FFF2-40B4-BE49-F238E27FC236}">
                <a16:creationId xmlns:a16="http://schemas.microsoft.com/office/drawing/2014/main" id="{771941DA-FCF2-B599-F1E5-29A697ECFF4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6" name="Espace réservé des commentaires 2">
            <a:extLst>
              <a:ext uri="{FF2B5EF4-FFF2-40B4-BE49-F238E27FC236}">
                <a16:creationId xmlns:a16="http://schemas.microsoft.com/office/drawing/2014/main" id="{55A86977-054A-F26E-8013-8DAA6CA545F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ea typeface="ＭＳ Ｐゴシック" panose="020B0600070205080204" pitchFamily="34" charset="-128"/>
            </a:endParaRPr>
          </a:p>
        </p:txBody>
      </p:sp>
      <p:sp>
        <p:nvSpPr>
          <p:cNvPr id="26627" name="Espace réservé du numéro de diapositive 3">
            <a:extLst>
              <a:ext uri="{FF2B5EF4-FFF2-40B4-BE49-F238E27FC236}">
                <a16:creationId xmlns:a16="http://schemas.microsoft.com/office/drawing/2014/main" id="{68D97061-7534-8D31-8EE0-A68D2C2538D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85001" indent="-301923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207694" indent="-241539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90771" indent="-241539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173849" indent="-241539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656926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140004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623081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4106159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B8BC564-D419-1F4C-9815-ADB40F6CFECF}" type="slidenum">
              <a:rPr lang="fr-FR" altLang="fr-FR" sz="1300">
                <a:latin typeface="Calibri" panose="020F0502020204030204" pitchFamily="34" charset="0"/>
              </a:rPr>
              <a:pPr/>
              <a:t>17</a:t>
            </a:fld>
            <a:endParaRPr lang="fr-FR" altLang="fr-FR" sz="13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0935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9FCFA2-2190-BFDB-59FE-B5AC702B66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Espace réservé de l'image des diapositives 1">
            <a:extLst>
              <a:ext uri="{FF2B5EF4-FFF2-40B4-BE49-F238E27FC236}">
                <a16:creationId xmlns:a16="http://schemas.microsoft.com/office/drawing/2014/main" id="{336DB8A2-A4F7-7B8B-51B8-D2A03DD5B26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6" name="Espace réservé des commentaires 2">
            <a:extLst>
              <a:ext uri="{FF2B5EF4-FFF2-40B4-BE49-F238E27FC236}">
                <a16:creationId xmlns:a16="http://schemas.microsoft.com/office/drawing/2014/main" id="{DAA2E98A-82A8-5CCA-CD88-115D1781DC0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ea typeface="ＭＳ Ｐゴシック" panose="020B0600070205080204" pitchFamily="34" charset="-128"/>
            </a:endParaRPr>
          </a:p>
        </p:txBody>
      </p:sp>
      <p:sp>
        <p:nvSpPr>
          <p:cNvPr id="26627" name="Espace réservé du numéro de diapositive 3">
            <a:extLst>
              <a:ext uri="{FF2B5EF4-FFF2-40B4-BE49-F238E27FC236}">
                <a16:creationId xmlns:a16="http://schemas.microsoft.com/office/drawing/2014/main" id="{FA40D962-4592-046E-24F4-FBB4251B81A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85001" indent="-301923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207694" indent="-241539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90771" indent="-241539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173849" indent="-241539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656926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140004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623081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4106159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B8BC564-D419-1F4C-9815-ADB40F6CFECF}" type="slidenum">
              <a:rPr lang="fr-FR" altLang="fr-FR" sz="1300">
                <a:latin typeface="Calibri" panose="020F0502020204030204" pitchFamily="34" charset="0"/>
              </a:rPr>
              <a:pPr/>
              <a:t>18</a:t>
            </a:fld>
            <a:endParaRPr lang="fr-FR" altLang="fr-FR" sz="13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513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36E84D-361D-B2A8-8F32-59073C7ED1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Espace réservé de l'image des diapositives 1">
            <a:extLst>
              <a:ext uri="{FF2B5EF4-FFF2-40B4-BE49-F238E27FC236}">
                <a16:creationId xmlns:a16="http://schemas.microsoft.com/office/drawing/2014/main" id="{89FC1838-F97A-7368-882F-E7E8433CB6A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6" name="Espace réservé des commentaires 2">
            <a:extLst>
              <a:ext uri="{FF2B5EF4-FFF2-40B4-BE49-F238E27FC236}">
                <a16:creationId xmlns:a16="http://schemas.microsoft.com/office/drawing/2014/main" id="{CA169DD3-1318-6C08-39FB-78B780938F7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ea typeface="ＭＳ Ｐゴシック" panose="020B0600070205080204" pitchFamily="34" charset="-128"/>
            </a:endParaRPr>
          </a:p>
        </p:txBody>
      </p:sp>
      <p:sp>
        <p:nvSpPr>
          <p:cNvPr id="26627" name="Espace réservé du numéro de diapositive 3">
            <a:extLst>
              <a:ext uri="{FF2B5EF4-FFF2-40B4-BE49-F238E27FC236}">
                <a16:creationId xmlns:a16="http://schemas.microsoft.com/office/drawing/2014/main" id="{14B0062D-FF8F-1BEA-9230-63A64811927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85001" indent="-301923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207694" indent="-241539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90771" indent="-241539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173849" indent="-241539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656926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140004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623081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4106159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B8BC564-D419-1F4C-9815-ADB40F6CFECF}" type="slidenum">
              <a:rPr lang="fr-FR" altLang="fr-FR" sz="1300">
                <a:latin typeface="Calibri" panose="020F0502020204030204" pitchFamily="34" charset="0"/>
              </a:rPr>
              <a:pPr/>
              <a:t>19</a:t>
            </a:fld>
            <a:endParaRPr lang="fr-FR" altLang="fr-FR" sz="13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8496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Espace réservé de l'image des diapositives 1">
            <a:extLst>
              <a:ext uri="{FF2B5EF4-FFF2-40B4-BE49-F238E27FC236}">
                <a16:creationId xmlns:a16="http://schemas.microsoft.com/office/drawing/2014/main" id="{61231285-D2F3-F34D-AAB8-6F2B38B7BBE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0" name="Espace réservé des commentaires 2">
            <a:extLst>
              <a:ext uri="{FF2B5EF4-FFF2-40B4-BE49-F238E27FC236}">
                <a16:creationId xmlns:a16="http://schemas.microsoft.com/office/drawing/2014/main" id="{F5BE0179-E827-824B-AF03-7E5047DFF48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ea typeface="ＭＳ Ｐゴシック" panose="020B0600070205080204" pitchFamily="34" charset="-128"/>
            </a:endParaRPr>
          </a:p>
        </p:txBody>
      </p:sp>
      <p:sp>
        <p:nvSpPr>
          <p:cNvPr id="58371" name="Espace réservé du numéro de diapositive 3">
            <a:extLst>
              <a:ext uri="{FF2B5EF4-FFF2-40B4-BE49-F238E27FC236}">
                <a16:creationId xmlns:a16="http://schemas.microsoft.com/office/drawing/2014/main" id="{6F107252-0982-B848-8955-119E39FC52C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85001" indent="-301923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207694" indent="-241539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90771" indent="-241539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173849" indent="-241539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656926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140004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623081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4106159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AC5C323-4C2C-3649-98A2-AA23A9547327}" type="slidenum">
              <a:rPr lang="fr-FR" altLang="fr-FR" sz="1300">
                <a:latin typeface="Calibri" panose="020F0502020204030204" pitchFamily="34" charset="0"/>
              </a:rPr>
              <a:pPr/>
              <a:t>20</a:t>
            </a:fld>
            <a:endParaRPr lang="fr-FR" altLang="fr-FR" sz="13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7167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Espace réservé de l'image des diapositives 1">
            <a:extLst>
              <a:ext uri="{FF2B5EF4-FFF2-40B4-BE49-F238E27FC236}">
                <a16:creationId xmlns:a16="http://schemas.microsoft.com/office/drawing/2014/main" id="{17F4486A-F345-B94D-B21D-16F4F737DDE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4" name="Espace réservé des commentaires 2">
            <a:extLst>
              <a:ext uri="{FF2B5EF4-FFF2-40B4-BE49-F238E27FC236}">
                <a16:creationId xmlns:a16="http://schemas.microsoft.com/office/drawing/2014/main" id="{164B4312-EFC6-B34F-88B1-1F95DDB9F35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ea typeface="ＭＳ Ｐゴシック" panose="020B0600070205080204" pitchFamily="34" charset="-128"/>
            </a:endParaRPr>
          </a:p>
        </p:txBody>
      </p:sp>
      <p:sp>
        <p:nvSpPr>
          <p:cNvPr id="18435" name="Espace réservé du numéro de diapositive 3">
            <a:extLst>
              <a:ext uri="{FF2B5EF4-FFF2-40B4-BE49-F238E27FC236}">
                <a16:creationId xmlns:a16="http://schemas.microsoft.com/office/drawing/2014/main" id="{BA6091E0-CAF4-C04D-B4D4-D984DA94B3C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85001" indent="-301923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207694" indent="-241539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90771" indent="-241539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173849" indent="-241539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656926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140004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623081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4106159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DDD2061-A0D9-E244-ACB2-13127584137B}" type="slidenum">
              <a:rPr lang="fr-FR" altLang="fr-FR" sz="1300">
                <a:latin typeface="Calibri" panose="020F0502020204030204" pitchFamily="34" charset="0"/>
              </a:rPr>
              <a:pPr/>
              <a:t>2</a:t>
            </a:fld>
            <a:endParaRPr lang="fr-FR" altLang="fr-FR" sz="13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Espace réservé de l'image des diapositives 1">
            <a:extLst>
              <a:ext uri="{FF2B5EF4-FFF2-40B4-BE49-F238E27FC236}">
                <a16:creationId xmlns:a16="http://schemas.microsoft.com/office/drawing/2014/main" id="{61231285-D2F3-F34D-AAB8-6F2B38B7BBE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0" name="Espace réservé des commentaires 2">
            <a:extLst>
              <a:ext uri="{FF2B5EF4-FFF2-40B4-BE49-F238E27FC236}">
                <a16:creationId xmlns:a16="http://schemas.microsoft.com/office/drawing/2014/main" id="{F5BE0179-E827-824B-AF03-7E5047DFF48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ea typeface="ＭＳ Ｐゴシック" panose="020B0600070205080204" pitchFamily="34" charset="-128"/>
            </a:endParaRPr>
          </a:p>
        </p:txBody>
      </p:sp>
      <p:sp>
        <p:nvSpPr>
          <p:cNvPr id="58371" name="Espace réservé du numéro de diapositive 3">
            <a:extLst>
              <a:ext uri="{FF2B5EF4-FFF2-40B4-BE49-F238E27FC236}">
                <a16:creationId xmlns:a16="http://schemas.microsoft.com/office/drawing/2014/main" id="{6F107252-0982-B848-8955-119E39FC52C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85001" indent="-301923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207694" indent="-241539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90771" indent="-241539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173849" indent="-241539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656926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140004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623081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4106159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AC5C323-4C2C-3649-98A2-AA23A9547327}" type="slidenum">
              <a:rPr lang="fr-FR" altLang="fr-FR" sz="1300">
                <a:latin typeface="Calibri" panose="020F0502020204030204" pitchFamily="34" charset="0"/>
              </a:rPr>
              <a:pPr/>
              <a:t>21</a:t>
            </a:fld>
            <a:endParaRPr lang="fr-FR" altLang="fr-FR" sz="13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7167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Espace réservé de l'image des diapositives 1">
            <a:extLst>
              <a:ext uri="{FF2B5EF4-FFF2-40B4-BE49-F238E27FC236}">
                <a16:creationId xmlns:a16="http://schemas.microsoft.com/office/drawing/2014/main" id="{61231285-D2F3-F34D-AAB8-6F2B38B7BBE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0" name="Espace réservé des commentaires 2">
            <a:extLst>
              <a:ext uri="{FF2B5EF4-FFF2-40B4-BE49-F238E27FC236}">
                <a16:creationId xmlns:a16="http://schemas.microsoft.com/office/drawing/2014/main" id="{F5BE0179-E827-824B-AF03-7E5047DFF48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ea typeface="ＭＳ Ｐゴシック" panose="020B0600070205080204" pitchFamily="34" charset="-128"/>
            </a:endParaRPr>
          </a:p>
        </p:txBody>
      </p:sp>
      <p:sp>
        <p:nvSpPr>
          <p:cNvPr id="58371" name="Espace réservé du numéro de diapositive 3">
            <a:extLst>
              <a:ext uri="{FF2B5EF4-FFF2-40B4-BE49-F238E27FC236}">
                <a16:creationId xmlns:a16="http://schemas.microsoft.com/office/drawing/2014/main" id="{6F107252-0982-B848-8955-119E39FC52C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85001" indent="-301923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207694" indent="-241539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90771" indent="-241539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173849" indent="-241539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656926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140004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623081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4106159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AC5C323-4C2C-3649-98A2-AA23A9547327}" type="slidenum">
              <a:rPr lang="fr-FR" altLang="fr-FR" sz="1300">
                <a:latin typeface="Calibri" panose="020F0502020204030204" pitchFamily="34" charset="0"/>
              </a:rPr>
              <a:pPr/>
              <a:t>22</a:t>
            </a:fld>
            <a:endParaRPr lang="fr-FR" altLang="fr-FR" sz="13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7167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5A7927-62BC-DFB7-87DE-D31D4F358B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Espace réservé de l'image des diapositives 1">
            <a:extLst>
              <a:ext uri="{FF2B5EF4-FFF2-40B4-BE49-F238E27FC236}">
                <a16:creationId xmlns:a16="http://schemas.microsoft.com/office/drawing/2014/main" id="{768F38B4-1EDD-744C-BB94-A5F34D47120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6" name="Espace réservé des commentaires 2">
            <a:extLst>
              <a:ext uri="{FF2B5EF4-FFF2-40B4-BE49-F238E27FC236}">
                <a16:creationId xmlns:a16="http://schemas.microsoft.com/office/drawing/2014/main" id="{A1C78B08-DBC1-D310-E257-49B04656D1A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ea typeface="ＭＳ Ｐゴシック" panose="020B0600070205080204" pitchFamily="34" charset="-128"/>
            </a:endParaRPr>
          </a:p>
        </p:txBody>
      </p:sp>
      <p:sp>
        <p:nvSpPr>
          <p:cNvPr id="26627" name="Espace réservé du numéro de diapositive 3">
            <a:extLst>
              <a:ext uri="{FF2B5EF4-FFF2-40B4-BE49-F238E27FC236}">
                <a16:creationId xmlns:a16="http://schemas.microsoft.com/office/drawing/2014/main" id="{7871E2BF-B62B-C38D-B275-FB81469CE3E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85001" indent="-301923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207694" indent="-241539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90771" indent="-241539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173849" indent="-241539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656926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140004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623081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4106159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B8BC564-D419-1F4C-9815-ADB40F6CFECF}" type="slidenum">
              <a:rPr lang="fr-FR" altLang="fr-FR" sz="1300">
                <a:latin typeface="Calibri" panose="020F0502020204030204" pitchFamily="34" charset="0"/>
              </a:rPr>
              <a:pPr/>
              <a:t>23</a:t>
            </a:fld>
            <a:endParaRPr lang="fr-FR" altLang="fr-FR" sz="13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5800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Espace réservé de l'image des diapositives 1">
            <a:extLst>
              <a:ext uri="{FF2B5EF4-FFF2-40B4-BE49-F238E27FC236}">
                <a16:creationId xmlns:a16="http://schemas.microsoft.com/office/drawing/2014/main" id="{96A5C098-1C3F-A041-8C0E-7802BCE8B25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6" name="Espace réservé des commentaires 2">
            <a:extLst>
              <a:ext uri="{FF2B5EF4-FFF2-40B4-BE49-F238E27FC236}">
                <a16:creationId xmlns:a16="http://schemas.microsoft.com/office/drawing/2014/main" id="{FC530653-C5AE-D14B-8142-5059802ACC3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ea typeface="ＭＳ Ｐゴシック" panose="020B0600070205080204" pitchFamily="34" charset="-128"/>
            </a:endParaRPr>
          </a:p>
        </p:txBody>
      </p:sp>
      <p:sp>
        <p:nvSpPr>
          <p:cNvPr id="62467" name="Espace réservé du numéro de diapositive 3">
            <a:extLst>
              <a:ext uri="{FF2B5EF4-FFF2-40B4-BE49-F238E27FC236}">
                <a16:creationId xmlns:a16="http://schemas.microsoft.com/office/drawing/2014/main" id="{5ED0E991-39CB-6440-9015-B5399D93F88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85001" indent="-301923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207694" indent="-241539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90771" indent="-241539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173849" indent="-241539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656926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140004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623081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4106159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158AE8E-BEC9-2945-B01A-4B0E1362B59A}" type="slidenum">
              <a:rPr lang="fr-FR" altLang="fr-FR" sz="1300">
                <a:latin typeface="Calibri" panose="020F0502020204030204" pitchFamily="34" charset="0"/>
              </a:rPr>
              <a:pPr/>
              <a:t>24</a:t>
            </a:fld>
            <a:endParaRPr lang="fr-FR" altLang="fr-FR" sz="13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Espace réservé de l'image des diapositives 1">
            <a:extLst>
              <a:ext uri="{FF2B5EF4-FFF2-40B4-BE49-F238E27FC236}">
                <a16:creationId xmlns:a16="http://schemas.microsoft.com/office/drawing/2014/main" id="{96A5C098-1C3F-A041-8C0E-7802BCE8B25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6" name="Espace réservé des commentaires 2">
            <a:extLst>
              <a:ext uri="{FF2B5EF4-FFF2-40B4-BE49-F238E27FC236}">
                <a16:creationId xmlns:a16="http://schemas.microsoft.com/office/drawing/2014/main" id="{FC530653-C5AE-D14B-8142-5059802ACC3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ea typeface="ＭＳ Ｐゴシック" panose="020B0600070205080204" pitchFamily="34" charset="-128"/>
            </a:endParaRPr>
          </a:p>
        </p:txBody>
      </p:sp>
      <p:sp>
        <p:nvSpPr>
          <p:cNvPr id="62467" name="Espace réservé du numéro de diapositive 3">
            <a:extLst>
              <a:ext uri="{FF2B5EF4-FFF2-40B4-BE49-F238E27FC236}">
                <a16:creationId xmlns:a16="http://schemas.microsoft.com/office/drawing/2014/main" id="{5ED0E991-39CB-6440-9015-B5399D93F88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85001" indent="-301923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207694" indent="-241539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90771" indent="-241539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173849" indent="-241539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656926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140004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623081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4106159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158AE8E-BEC9-2945-B01A-4B0E1362B59A}" type="slidenum">
              <a:rPr lang="fr-FR" altLang="fr-FR" sz="1300">
                <a:latin typeface="Calibri" panose="020F0502020204030204" pitchFamily="34" charset="0"/>
              </a:rPr>
              <a:pPr/>
              <a:t>26</a:t>
            </a:fld>
            <a:endParaRPr lang="fr-FR" altLang="fr-FR" sz="13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74201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Espace réservé de l'image des diapositives 1">
            <a:extLst>
              <a:ext uri="{FF2B5EF4-FFF2-40B4-BE49-F238E27FC236}">
                <a16:creationId xmlns:a16="http://schemas.microsoft.com/office/drawing/2014/main" id="{7921DE07-0AB2-EC4A-943C-142CD5D7839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6" name="Espace réservé des commentaires 2">
            <a:extLst>
              <a:ext uri="{FF2B5EF4-FFF2-40B4-BE49-F238E27FC236}">
                <a16:creationId xmlns:a16="http://schemas.microsoft.com/office/drawing/2014/main" id="{8CE97E77-2066-9D4A-A6FF-B8E677F9013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ea typeface="ＭＳ Ｐゴシック" panose="020B0600070205080204" pitchFamily="34" charset="-128"/>
            </a:endParaRPr>
          </a:p>
        </p:txBody>
      </p:sp>
      <p:sp>
        <p:nvSpPr>
          <p:cNvPr id="26627" name="Espace réservé du numéro de diapositive 3">
            <a:extLst>
              <a:ext uri="{FF2B5EF4-FFF2-40B4-BE49-F238E27FC236}">
                <a16:creationId xmlns:a16="http://schemas.microsoft.com/office/drawing/2014/main" id="{63EB9378-072B-B041-BA44-0451C39C8F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85001" indent="-301923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207694" indent="-241539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90771" indent="-241539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173849" indent="-241539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656926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140004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623081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4106159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B8BC564-D419-1F4C-9815-ADB40F6CFECF}" type="slidenum">
              <a:rPr lang="fr-FR" altLang="fr-FR" sz="1300">
                <a:latin typeface="Calibri" panose="020F0502020204030204" pitchFamily="34" charset="0"/>
              </a:rPr>
              <a:pPr/>
              <a:t>27</a:t>
            </a:fld>
            <a:endParaRPr lang="fr-FR" altLang="fr-FR" sz="13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8670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Espace réservé de l'image des diapositives 1">
            <a:extLst>
              <a:ext uri="{FF2B5EF4-FFF2-40B4-BE49-F238E27FC236}">
                <a16:creationId xmlns:a16="http://schemas.microsoft.com/office/drawing/2014/main" id="{7921DE07-0AB2-EC4A-943C-142CD5D7839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6" name="Espace réservé des commentaires 2">
            <a:extLst>
              <a:ext uri="{FF2B5EF4-FFF2-40B4-BE49-F238E27FC236}">
                <a16:creationId xmlns:a16="http://schemas.microsoft.com/office/drawing/2014/main" id="{8CE97E77-2066-9D4A-A6FF-B8E677F9013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ea typeface="ＭＳ Ｐゴシック" panose="020B0600070205080204" pitchFamily="34" charset="-128"/>
            </a:endParaRPr>
          </a:p>
        </p:txBody>
      </p:sp>
      <p:sp>
        <p:nvSpPr>
          <p:cNvPr id="26627" name="Espace réservé du numéro de diapositive 3">
            <a:extLst>
              <a:ext uri="{FF2B5EF4-FFF2-40B4-BE49-F238E27FC236}">
                <a16:creationId xmlns:a16="http://schemas.microsoft.com/office/drawing/2014/main" id="{63EB9378-072B-B041-BA44-0451C39C8F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85001" indent="-301923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207694" indent="-241539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90771" indent="-241539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173849" indent="-241539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656926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140004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623081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4106159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B8BC564-D419-1F4C-9815-ADB40F6CFECF}" type="slidenum">
              <a:rPr lang="fr-FR" altLang="fr-FR" sz="1300">
                <a:latin typeface="Calibri" panose="020F0502020204030204" pitchFamily="34" charset="0"/>
              </a:rPr>
              <a:pPr/>
              <a:t>28</a:t>
            </a:fld>
            <a:endParaRPr lang="fr-FR" altLang="fr-FR" sz="13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4008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Espace réservé de l'image des diapositives 1">
            <a:extLst>
              <a:ext uri="{FF2B5EF4-FFF2-40B4-BE49-F238E27FC236}">
                <a16:creationId xmlns:a16="http://schemas.microsoft.com/office/drawing/2014/main" id="{9AB7EF59-492A-424C-9142-D673C7A0F03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2" name="Espace réservé des commentaires 2">
            <a:extLst>
              <a:ext uri="{FF2B5EF4-FFF2-40B4-BE49-F238E27FC236}">
                <a16:creationId xmlns:a16="http://schemas.microsoft.com/office/drawing/2014/main" id="{DDD86F7F-52CB-DC41-B883-1BD51C0623E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ea typeface="ＭＳ Ｐゴシック" panose="020B0600070205080204" pitchFamily="34" charset="-128"/>
            </a:endParaRPr>
          </a:p>
        </p:txBody>
      </p:sp>
      <p:sp>
        <p:nvSpPr>
          <p:cNvPr id="66563" name="Espace réservé du numéro de diapositive 3">
            <a:extLst>
              <a:ext uri="{FF2B5EF4-FFF2-40B4-BE49-F238E27FC236}">
                <a16:creationId xmlns:a16="http://schemas.microsoft.com/office/drawing/2014/main" id="{C60AAAC6-7CBF-6448-8316-B329FEB1C53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85001" indent="-301923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207694" indent="-241539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90771" indent="-241539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173849" indent="-241539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656926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140004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623081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4106159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88AFAC4-E5C1-3744-BF5C-6C6FF0CDA2BA}" type="slidenum">
              <a:rPr lang="fr-FR" altLang="fr-FR" sz="1300">
                <a:latin typeface="Calibri" panose="020F0502020204030204" pitchFamily="34" charset="0"/>
              </a:rPr>
              <a:pPr/>
              <a:t>29</a:t>
            </a:fld>
            <a:endParaRPr lang="fr-FR" altLang="fr-FR" sz="13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Espace réservé de l'image des diapositives 1">
            <a:extLst>
              <a:ext uri="{FF2B5EF4-FFF2-40B4-BE49-F238E27FC236}">
                <a16:creationId xmlns:a16="http://schemas.microsoft.com/office/drawing/2014/main" id="{9AB7EF59-492A-424C-9142-D673C7A0F03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2" name="Espace réservé des commentaires 2">
            <a:extLst>
              <a:ext uri="{FF2B5EF4-FFF2-40B4-BE49-F238E27FC236}">
                <a16:creationId xmlns:a16="http://schemas.microsoft.com/office/drawing/2014/main" id="{DDD86F7F-52CB-DC41-B883-1BD51C0623E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ea typeface="ＭＳ Ｐゴシック" panose="020B0600070205080204" pitchFamily="34" charset="-128"/>
            </a:endParaRPr>
          </a:p>
        </p:txBody>
      </p:sp>
      <p:sp>
        <p:nvSpPr>
          <p:cNvPr id="66563" name="Espace réservé du numéro de diapositive 3">
            <a:extLst>
              <a:ext uri="{FF2B5EF4-FFF2-40B4-BE49-F238E27FC236}">
                <a16:creationId xmlns:a16="http://schemas.microsoft.com/office/drawing/2014/main" id="{C60AAAC6-7CBF-6448-8316-B329FEB1C53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85001" indent="-301923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207694" indent="-241539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90771" indent="-241539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173849" indent="-241539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656926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140004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623081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4106159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88AFAC4-E5C1-3744-BF5C-6C6FF0CDA2BA}" type="slidenum">
              <a:rPr lang="fr-FR" altLang="fr-FR" sz="1300">
                <a:latin typeface="Calibri" panose="020F0502020204030204" pitchFamily="34" charset="0"/>
              </a:rPr>
              <a:pPr/>
              <a:t>30</a:t>
            </a:fld>
            <a:endParaRPr lang="fr-FR" altLang="fr-FR" sz="13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Espace réservé de l'image des diapositives 1">
            <a:extLst>
              <a:ext uri="{FF2B5EF4-FFF2-40B4-BE49-F238E27FC236}">
                <a16:creationId xmlns:a16="http://schemas.microsoft.com/office/drawing/2014/main" id="{7DF13DCD-7D76-DB44-9B9A-07A6708C520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0" name="Espace réservé des commentaires 2">
            <a:extLst>
              <a:ext uri="{FF2B5EF4-FFF2-40B4-BE49-F238E27FC236}">
                <a16:creationId xmlns:a16="http://schemas.microsoft.com/office/drawing/2014/main" id="{7FD0046E-2452-DD4F-84B4-AA0A2C66C3D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ea typeface="ＭＳ Ｐゴシック" panose="020B0600070205080204" pitchFamily="34" charset="-128"/>
            </a:endParaRPr>
          </a:p>
        </p:txBody>
      </p:sp>
      <p:sp>
        <p:nvSpPr>
          <p:cNvPr id="68611" name="Espace réservé du numéro de diapositive 3">
            <a:extLst>
              <a:ext uri="{FF2B5EF4-FFF2-40B4-BE49-F238E27FC236}">
                <a16:creationId xmlns:a16="http://schemas.microsoft.com/office/drawing/2014/main" id="{C23ECE36-7D0A-FB40-8D9C-B086C3836E0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85001" indent="-301923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207694" indent="-241539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90771" indent="-241539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173849" indent="-241539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656926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140004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623081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4106159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005F5EF-EC14-5C4C-9E92-9DF4D95C6BDC}" type="slidenum">
              <a:rPr lang="fr-FR" altLang="fr-FR" sz="1300">
                <a:latin typeface="Calibri" panose="020F0502020204030204" pitchFamily="34" charset="0"/>
              </a:rPr>
              <a:pPr/>
              <a:t>31</a:t>
            </a:fld>
            <a:endParaRPr lang="fr-FR" altLang="fr-FR" sz="13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Espace réservé de l'image des diapositives 1">
            <a:extLst>
              <a:ext uri="{FF2B5EF4-FFF2-40B4-BE49-F238E27FC236}">
                <a16:creationId xmlns:a16="http://schemas.microsoft.com/office/drawing/2014/main" id="{7921DE07-0AB2-EC4A-943C-142CD5D7839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6" name="Espace réservé des commentaires 2">
            <a:extLst>
              <a:ext uri="{FF2B5EF4-FFF2-40B4-BE49-F238E27FC236}">
                <a16:creationId xmlns:a16="http://schemas.microsoft.com/office/drawing/2014/main" id="{8CE97E77-2066-9D4A-A6FF-B8E677F9013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ea typeface="ＭＳ Ｐゴシック" panose="020B0600070205080204" pitchFamily="34" charset="-128"/>
            </a:endParaRPr>
          </a:p>
        </p:txBody>
      </p:sp>
      <p:sp>
        <p:nvSpPr>
          <p:cNvPr id="26627" name="Espace réservé du numéro de diapositive 3">
            <a:extLst>
              <a:ext uri="{FF2B5EF4-FFF2-40B4-BE49-F238E27FC236}">
                <a16:creationId xmlns:a16="http://schemas.microsoft.com/office/drawing/2014/main" id="{63EB9378-072B-B041-BA44-0451C39C8F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85001" indent="-301923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207694" indent="-241539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90771" indent="-241539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173849" indent="-241539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656926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140004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623081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4106159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B8BC564-D419-1F4C-9815-ADB40F6CFECF}" type="slidenum">
              <a:rPr lang="fr-FR" altLang="fr-FR" sz="1300">
                <a:latin typeface="Calibri" panose="020F0502020204030204" pitchFamily="34" charset="0"/>
              </a:rPr>
              <a:pPr/>
              <a:t>3</a:t>
            </a:fld>
            <a:endParaRPr lang="fr-FR" altLang="fr-FR" sz="13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Espace réservé de l'image des diapositives 1">
            <a:extLst>
              <a:ext uri="{FF2B5EF4-FFF2-40B4-BE49-F238E27FC236}">
                <a16:creationId xmlns:a16="http://schemas.microsoft.com/office/drawing/2014/main" id="{7921DE07-0AB2-EC4A-943C-142CD5D7839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6" name="Espace réservé des commentaires 2">
            <a:extLst>
              <a:ext uri="{FF2B5EF4-FFF2-40B4-BE49-F238E27FC236}">
                <a16:creationId xmlns:a16="http://schemas.microsoft.com/office/drawing/2014/main" id="{8CE97E77-2066-9D4A-A6FF-B8E677F9013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ea typeface="ＭＳ Ｐゴシック" panose="020B0600070205080204" pitchFamily="34" charset="-128"/>
            </a:endParaRPr>
          </a:p>
        </p:txBody>
      </p:sp>
      <p:sp>
        <p:nvSpPr>
          <p:cNvPr id="26627" name="Espace réservé du numéro de diapositive 3">
            <a:extLst>
              <a:ext uri="{FF2B5EF4-FFF2-40B4-BE49-F238E27FC236}">
                <a16:creationId xmlns:a16="http://schemas.microsoft.com/office/drawing/2014/main" id="{63EB9378-072B-B041-BA44-0451C39C8F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85001" indent="-301923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207694" indent="-241539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90771" indent="-241539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173849" indent="-241539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656926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140004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623081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4106159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B8BC564-D419-1F4C-9815-ADB40F6CFECF}" type="slidenum">
              <a:rPr lang="fr-FR" altLang="fr-FR" sz="1300">
                <a:latin typeface="Calibri" panose="020F0502020204030204" pitchFamily="34" charset="0"/>
              </a:rPr>
              <a:pPr/>
              <a:t>4</a:t>
            </a:fld>
            <a:endParaRPr lang="fr-FR" altLang="fr-FR" sz="13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6011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Espace réservé de l'image des diapositives 1">
            <a:extLst>
              <a:ext uri="{FF2B5EF4-FFF2-40B4-BE49-F238E27FC236}">
                <a16:creationId xmlns:a16="http://schemas.microsoft.com/office/drawing/2014/main" id="{7921DE07-0AB2-EC4A-943C-142CD5D7839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6" name="Espace réservé des commentaires 2">
            <a:extLst>
              <a:ext uri="{FF2B5EF4-FFF2-40B4-BE49-F238E27FC236}">
                <a16:creationId xmlns:a16="http://schemas.microsoft.com/office/drawing/2014/main" id="{8CE97E77-2066-9D4A-A6FF-B8E677F9013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ea typeface="ＭＳ Ｐゴシック" panose="020B0600070205080204" pitchFamily="34" charset="-128"/>
            </a:endParaRPr>
          </a:p>
        </p:txBody>
      </p:sp>
      <p:sp>
        <p:nvSpPr>
          <p:cNvPr id="26627" name="Espace réservé du numéro de diapositive 3">
            <a:extLst>
              <a:ext uri="{FF2B5EF4-FFF2-40B4-BE49-F238E27FC236}">
                <a16:creationId xmlns:a16="http://schemas.microsoft.com/office/drawing/2014/main" id="{63EB9378-072B-B041-BA44-0451C39C8F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85001" indent="-301923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207694" indent="-241539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90771" indent="-241539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173849" indent="-241539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656926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140004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623081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4106159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B8BC564-D419-1F4C-9815-ADB40F6CFECF}" type="slidenum">
              <a:rPr lang="fr-FR" altLang="fr-FR" sz="1300">
                <a:latin typeface="Calibri" panose="020F0502020204030204" pitchFamily="34" charset="0"/>
              </a:rPr>
              <a:pPr/>
              <a:t>5</a:t>
            </a:fld>
            <a:endParaRPr lang="fr-FR" altLang="fr-FR" sz="13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1718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Espace réservé de l'image des diapositives 1">
            <a:extLst>
              <a:ext uri="{FF2B5EF4-FFF2-40B4-BE49-F238E27FC236}">
                <a16:creationId xmlns:a16="http://schemas.microsoft.com/office/drawing/2014/main" id="{7921DE07-0AB2-EC4A-943C-142CD5D7839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6" name="Espace réservé des commentaires 2">
            <a:extLst>
              <a:ext uri="{FF2B5EF4-FFF2-40B4-BE49-F238E27FC236}">
                <a16:creationId xmlns:a16="http://schemas.microsoft.com/office/drawing/2014/main" id="{8CE97E77-2066-9D4A-A6FF-B8E677F9013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ea typeface="ＭＳ Ｐゴシック" panose="020B0600070205080204" pitchFamily="34" charset="-128"/>
            </a:endParaRPr>
          </a:p>
        </p:txBody>
      </p:sp>
      <p:sp>
        <p:nvSpPr>
          <p:cNvPr id="26627" name="Espace réservé du numéro de diapositive 3">
            <a:extLst>
              <a:ext uri="{FF2B5EF4-FFF2-40B4-BE49-F238E27FC236}">
                <a16:creationId xmlns:a16="http://schemas.microsoft.com/office/drawing/2014/main" id="{63EB9378-072B-B041-BA44-0451C39C8F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85001" indent="-301923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207694" indent="-241539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90771" indent="-241539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173849" indent="-241539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656926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140004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623081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4106159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B8BC564-D419-1F4C-9815-ADB40F6CFECF}" type="slidenum">
              <a:rPr lang="fr-FR" altLang="fr-FR" sz="1300">
                <a:latin typeface="Calibri" panose="020F0502020204030204" pitchFamily="34" charset="0"/>
              </a:rPr>
              <a:pPr/>
              <a:t>6</a:t>
            </a:fld>
            <a:endParaRPr lang="fr-FR" altLang="fr-FR" sz="13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4332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Espace réservé de l'image des diapositives 1">
            <a:extLst>
              <a:ext uri="{FF2B5EF4-FFF2-40B4-BE49-F238E27FC236}">
                <a16:creationId xmlns:a16="http://schemas.microsoft.com/office/drawing/2014/main" id="{7921DE07-0AB2-EC4A-943C-142CD5D7839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6" name="Espace réservé des commentaires 2">
            <a:extLst>
              <a:ext uri="{FF2B5EF4-FFF2-40B4-BE49-F238E27FC236}">
                <a16:creationId xmlns:a16="http://schemas.microsoft.com/office/drawing/2014/main" id="{8CE97E77-2066-9D4A-A6FF-B8E677F9013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ea typeface="ＭＳ Ｐゴシック" panose="020B0600070205080204" pitchFamily="34" charset="-128"/>
            </a:endParaRPr>
          </a:p>
        </p:txBody>
      </p:sp>
      <p:sp>
        <p:nvSpPr>
          <p:cNvPr id="26627" name="Espace réservé du numéro de diapositive 3">
            <a:extLst>
              <a:ext uri="{FF2B5EF4-FFF2-40B4-BE49-F238E27FC236}">
                <a16:creationId xmlns:a16="http://schemas.microsoft.com/office/drawing/2014/main" id="{63EB9378-072B-B041-BA44-0451C39C8F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85001" indent="-301923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207694" indent="-241539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90771" indent="-241539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173849" indent="-241539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656926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140004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623081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4106159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B8BC564-D419-1F4C-9815-ADB40F6CFECF}" type="slidenum">
              <a:rPr lang="fr-FR" altLang="fr-FR" sz="1300">
                <a:latin typeface="Calibri" panose="020F0502020204030204" pitchFamily="34" charset="0"/>
              </a:rPr>
              <a:pPr/>
              <a:t>7</a:t>
            </a:fld>
            <a:endParaRPr lang="fr-FR" altLang="fr-FR" sz="13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1718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4AA852-83A8-AC8C-383A-0E34187BFE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Espace réservé de l'image des diapositives 1">
            <a:extLst>
              <a:ext uri="{FF2B5EF4-FFF2-40B4-BE49-F238E27FC236}">
                <a16:creationId xmlns:a16="http://schemas.microsoft.com/office/drawing/2014/main" id="{37285911-AD63-4AD8-DA15-5D263C9C6B1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6" name="Espace réservé des commentaires 2">
            <a:extLst>
              <a:ext uri="{FF2B5EF4-FFF2-40B4-BE49-F238E27FC236}">
                <a16:creationId xmlns:a16="http://schemas.microsoft.com/office/drawing/2014/main" id="{BB5BE105-A170-6B95-1F04-15DAA36C5FD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ea typeface="ＭＳ Ｐゴシック" panose="020B0600070205080204" pitchFamily="34" charset="-128"/>
            </a:endParaRPr>
          </a:p>
        </p:txBody>
      </p:sp>
      <p:sp>
        <p:nvSpPr>
          <p:cNvPr id="26627" name="Espace réservé du numéro de diapositive 3">
            <a:extLst>
              <a:ext uri="{FF2B5EF4-FFF2-40B4-BE49-F238E27FC236}">
                <a16:creationId xmlns:a16="http://schemas.microsoft.com/office/drawing/2014/main" id="{6C4FB457-3C93-7B49-4BCD-72918A7EDC0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85001" indent="-301923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207694" indent="-241539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90771" indent="-241539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173849" indent="-241539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656926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140004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623081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4106159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B8BC564-D419-1F4C-9815-ADB40F6CFECF}" type="slidenum">
              <a:rPr lang="fr-FR" altLang="fr-FR" sz="1300">
                <a:latin typeface="Calibri" panose="020F0502020204030204" pitchFamily="34" charset="0"/>
              </a:rPr>
              <a:pPr/>
              <a:t>8</a:t>
            </a:fld>
            <a:endParaRPr lang="fr-FR" altLang="fr-FR" sz="13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5561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Espace réservé de l'image des diapositives 1">
            <a:extLst>
              <a:ext uri="{FF2B5EF4-FFF2-40B4-BE49-F238E27FC236}">
                <a16:creationId xmlns:a16="http://schemas.microsoft.com/office/drawing/2014/main" id="{7921DE07-0AB2-EC4A-943C-142CD5D7839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6" name="Espace réservé des commentaires 2">
            <a:extLst>
              <a:ext uri="{FF2B5EF4-FFF2-40B4-BE49-F238E27FC236}">
                <a16:creationId xmlns:a16="http://schemas.microsoft.com/office/drawing/2014/main" id="{8CE97E77-2066-9D4A-A6FF-B8E677F9013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ea typeface="ＭＳ Ｐゴシック" panose="020B0600070205080204" pitchFamily="34" charset="-128"/>
            </a:endParaRPr>
          </a:p>
        </p:txBody>
      </p:sp>
      <p:sp>
        <p:nvSpPr>
          <p:cNvPr id="26627" name="Espace réservé du numéro de diapositive 3">
            <a:extLst>
              <a:ext uri="{FF2B5EF4-FFF2-40B4-BE49-F238E27FC236}">
                <a16:creationId xmlns:a16="http://schemas.microsoft.com/office/drawing/2014/main" id="{63EB9378-072B-B041-BA44-0451C39C8F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85001" indent="-301923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207694" indent="-241539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90771" indent="-241539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173849" indent="-241539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656926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140004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623081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4106159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B8BC564-D419-1F4C-9815-ADB40F6CFECF}" type="slidenum">
              <a:rPr lang="fr-FR" altLang="fr-FR" sz="1300">
                <a:latin typeface="Calibri" panose="020F0502020204030204" pitchFamily="34" charset="0"/>
              </a:rPr>
              <a:pPr/>
              <a:t>9</a:t>
            </a:fld>
            <a:endParaRPr lang="fr-FR" altLang="fr-FR" sz="13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601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521BCCA-87A0-274A-89E3-E7B018552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ABD846-E02A-CB42-9F66-B4E585629B46}" type="datetime1">
              <a:rPr lang="fr-FR" altLang="fr-FR"/>
              <a:pPr>
                <a:defRPr/>
              </a:pPr>
              <a:t>09/02/2025</a:t>
            </a:fld>
            <a:endParaRPr lang="fr-FR" alt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EF6883F-C17E-404F-9E41-200715CF4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046D8A3-004C-9B47-95BC-3674E197E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7C49FF-9B1C-4F47-9995-8684C19E520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9076613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3A880B3-B91A-EA49-A8AB-27FA18D52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CEBCC1-1D45-5C48-8F4D-6B434C0219BA}" type="datetime1">
              <a:rPr lang="fr-FR" altLang="fr-FR"/>
              <a:pPr>
                <a:defRPr/>
              </a:pPr>
              <a:t>09/02/2025</a:t>
            </a:fld>
            <a:endParaRPr lang="fr-FR" alt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F6B7A29-6EDB-2143-B0F4-3B951D3BA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1FFFD4A-36F5-2E43-A1C6-7B07EAC83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C43BA4-0CEB-1B41-99BF-98E8B61272E6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4563091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097B2F6-E4EF-E047-891C-304E66C63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D1FA61-2BDF-D44B-BF98-1EC1AC1B7EED}" type="datetime1">
              <a:rPr lang="fr-FR" altLang="fr-FR"/>
              <a:pPr>
                <a:defRPr/>
              </a:pPr>
              <a:t>09/02/2025</a:t>
            </a:fld>
            <a:endParaRPr lang="fr-FR" alt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A5D7E23-EDBB-C94D-8F6E-4769124B8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DC0FFC6-17E3-9444-B7DD-BC25700F2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22BA72-92EF-0B4D-8E7E-D179E5C4A5D6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268609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D777B98-185A-0245-A2BA-B5848DE9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423EB2-708C-5541-8BD9-D4270BB71C26}" type="datetime1">
              <a:rPr lang="fr-FR" altLang="fr-FR"/>
              <a:pPr>
                <a:defRPr/>
              </a:pPr>
              <a:t>09/02/2025</a:t>
            </a:fld>
            <a:endParaRPr lang="fr-FR" alt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63AFEBA-3796-2B4C-870D-584A053FA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B4D718A-DC32-664E-A053-B1780107C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ED72E1-ACA7-0A40-87A9-0B4710CF4CA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053103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6D4300D-D904-4444-95CD-7C8702CAA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29D815-4910-2343-9B3F-D78E497E8981}" type="datetime1">
              <a:rPr lang="fr-FR" altLang="fr-FR"/>
              <a:pPr>
                <a:defRPr/>
              </a:pPr>
              <a:t>09/02/2025</a:t>
            </a:fld>
            <a:endParaRPr lang="fr-FR" alt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A9E4E17-FA3B-C24E-87CB-FCF7A138C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C1F6A2A-1863-9E4C-A71F-2B0ECA903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25D1BA-FB12-2A4C-9FD8-38BFA380E79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842022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5D9C0D5E-7E0F-9E4C-97A5-A74D47F84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F5A70C-3C22-5D47-BAFA-9C9DB791CEA4}" type="datetime1">
              <a:rPr lang="fr-FR" altLang="fr-FR"/>
              <a:pPr>
                <a:defRPr/>
              </a:pPr>
              <a:t>09/02/2025</a:t>
            </a:fld>
            <a:endParaRPr lang="fr-FR" alt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9E763367-84FF-3944-9043-1BB3F8760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F92EA74C-7BC1-8544-95A9-7FAA69384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585876-56D7-AE44-945B-7C9C3B7AC6F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452627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>
            <a:extLst>
              <a:ext uri="{FF2B5EF4-FFF2-40B4-BE49-F238E27FC236}">
                <a16:creationId xmlns:a16="http://schemas.microsoft.com/office/drawing/2014/main" id="{56D1CD80-D816-F44A-A2BE-FE65B058C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1558BD-E0FC-CA40-ADCC-B85EA349EF05}" type="datetime1">
              <a:rPr lang="fr-FR" altLang="fr-FR"/>
              <a:pPr>
                <a:defRPr/>
              </a:pPr>
              <a:t>09/02/2025</a:t>
            </a:fld>
            <a:endParaRPr lang="fr-FR" altLang="fr-FR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9641A559-9ED2-EB42-A3D4-D86351DC9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78E446FA-B369-C34B-B1C7-967D7D3AA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DF8493-5441-FC4C-AF2F-82AC3FCFF99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231532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3">
            <a:extLst>
              <a:ext uri="{FF2B5EF4-FFF2-40B4-BE49-F238E27FC236}">
                <a16:creationId xmlns:a16="http://schemas.microsoft.com/office/drawing/2014/main" id="{29F79CF0-2BAD-8A41-9931-9CAF52C5D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1544EF-4A87-0B42-8833-FBBC6589637E}" type="datetime1">
              <a:rPr lang="fr-FR" altLang="fr-FR"/>
              <a:pPr>
                <a:defRPr/>
              </a:pPr>
              <a:t>09/02/2025</a:t>
            </a:fld>
            <a:endParaRPr lang="fr-FR" altLang="fr-FR"/>
          </a:p>
        </p:txBody>
      </p:sp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12B4BF94-1332-1346-9AE6-ABABE1333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316AA481-1558-9F4D-AA6A-096A038B6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F4F6C6-A98B-5E4A-826C-20310315B14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863592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>
            <a:extLst>
              <a:ext uri="{FF2B5EF4-FFF2-40B4-BE49-F238E27FC236}">
                <a16:creationId xmlns:a16="http://schemas.microsoft.com/office/drawing/2014/main" id="{0577C6AF-6AE4-6148-B056-5D1998204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5F4681-3691-DC41-8FF1-6569D9DB44EF}" type="datetime1">
              <a:rPr lang="fr-FR" altLang="fr-FR"/>
              <a:pPr>
                <a:defRPr/>
              </a:pPr>
              <a:t>09/02/2025</a:t>
            </a:fld>
            <a:endParaRPr lang="fr-FR" altLang="fr-FR"/>
          </a:p>
        </p:txBody>
      </p:sp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29E70FC7-316A-CA4F-9558-4946BE90B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933BEFE2-1451-5045-874E-2FCBC61CC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8CE806-1750-F04C-85F4-0DABF229CF5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63702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EB595371-0BFD-1B44-881C-F88E740E9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E7E119-2A68-E343-BDE3-8366D846A808}" type="datetime1">
              <a:rPr lang="fr-FR" altLang="fr-FR"/>
              <a:pPr>
                <a:defRPr/>
              </a:pPr>
              <a:t>09/02/2025</a:t>
            </a:fld>
            <a:endParaRPr lang="fr-FR" alt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43D18518-D51D-E64C-9BCD-2EADF4640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7A52774A-08ED-8247-8E97-885EADE88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557FAA-DA0A-B14B-9DE8-B2601DD6055C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1062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0185F8C1-5D94-B04E-A268-73348DB68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DFCDA0-22E2-DC4A-BEC4-E50E45177C69}" type="datetime1">
              <a:rPr lang="fr-FR" altLang="fr-FR"/>
              <a:pPr>
                <a:defRPr/>
              </a:pPr>
              <a:t>09/02/2025</a:t>
            </a:fld>
            <a:endParaRPr lang="fr-FR" alt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BBF09904-3C12-8144-A454-CA9FA8872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4A34EBEC-998A-E642-9FD0-842002420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1F2B5A-9A24-A941-802C-343D7267657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177540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>
            <a:extLst>
              <a:ext uri="{FF2B5EF4-FFF2-40B4-BE49-F238E27FC236}">
                <a16:creationId xmlns:a16="http://schemas.microsoft.com/office/drawing/2014/main" id="{7078466A-90FD-044A-9FE5-89DBD7C02E5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 style du titre</a:t>
            </a:r>
          </a:p>
        </p:txBody>
      </p:sp>
      <p:sp>
        <p:nvSpPr>
          <p:cNvPr id="1027" name="Espace réservé du texte 2">
            <a:extLst>
              <a:ext uri="{FF2B5EF4-FFF2-40B4-BE49-F238E27FC236}">
                <a16:creationId xmlns:a16="http://schemas.microsoft.com/office/drawing/2014/main" id="{35C33D50-3162-3243-9BB5-AA1145D5A6A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A8363D2-4408-2548-BF72-9461C20D63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charset="0"/>
                <a:ea typeface="ＭＳ Ｐゴシック" pitchFamily="4" charset="-128"/>
              </a:defRPr>
            </a:lvl1pPr>
          </a:lstStyle>
          <a:p>
            <a:pPr>
              <a:defRPr/>
            </a:pPr>
            <a:fld id="{2ED596BA-C193-AC4C-98CD-1D6507897541}" type="datetime1">
              <a:rPr lang="fr-FR" altLang="fr-FR"/>
              <a:pPr>
                <a:defRPr/>
              </a:pPr>
              <a:t>09/02/2025</a:t>
            </a:fld>
            <a:endParaRPr lang="fr-FR" alt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759A779-E115-664C-B36E-1FE0DC46E9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charset="0"/>
                <a:ea typeface="ＭＳ Ｐゴシック" pitchFamily="4" charset="-128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F41975B-171A-3E4E-8EE2-D1E8BCCB35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AB071B0-C72C-B546-9FB7-91D757E0AD4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07" charset="-128"/>
          <a:cs typeface="ＭＳ Ｐゴシック" pitchFamily="-107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7" charset="-128"/>
          <a:cs typeface="ＭＳ Ｐゴシック" pitchFamily="-107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7" charset="-128"/>
          <a:cs typeface="ＭＳ Ｐゴシック" pitchFamily="-107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7" charset="-128"/>
          <a:cs typeface="ＭＳ Ｐゴシック" pitchFamily="-107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7" charset="-128"/>
          <a:cs typeface="ＭＳ Ｐゴシック" pitchFamily="-107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-107" charset="-128"/>
          <a:cs typeface="ＭＳ Ｐゴシック" pitchFamily="-107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-107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-107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-107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-107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1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mvf.asso.fr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-0D3xin378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0.pd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Image 7" descr="format présentation horizontale.jpg">
            <a:extLst>
              <a:ext uri="{FF2B5EF4-FFF2-40B4-BE49-F238E27FC236}">
                <a16:creationId xmlns:a16="http://schemas.microsoft.com/office/drawing/2014/main" id="{5B4568F5-16EA-D646-AF60-867567D6D4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" name="ZoneTexte 2">
            <a:extLst>
              <a:ext uri="{FF2B5EF4-FFF2-40B4-BE49-F238E27FC236}">
                <a16:creationId xmlns:a16="http://schemas.microsoft.com/office/drawing/2014/main" id="{878BF974-79B5-3D44-8E48-C782D85148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7375" y="4872038"/>
            <a:ext cx="6286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sz="1800" noProof="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fr-FR" sz="2800" b="1" noProof="0" dirty="0">
              <a:solidFill>
                <a:srgbClr val="7F7F7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3" name="Image 7" descr="LOGO AMVF LO GRIS_Detoure ROUGE_plus clair.png">
            <a:extLst>
              <a:ext uri="{FF2B5EF4-FFF2-40B4-BE49-F238E27FC236}">
                <a16:creationId xmlns:a16="http://schemas.microsoft.com/office/drawing/2014/main" id="{72DE3BBA-065F-1F4A-9E4E-83E564E785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708025"/>
            <a:ext cx="4319587" cy="236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Rectangle 5">
            <a:extLst>
              <a:ext uri="{FF2B5EF4-FFF2-40B4-BE49-F238E27FC236}">
                <a16:creationId xmlns:a16="http://schemas.microsoft.com/office/drawing/2014/main" id="{63331910-8F62-D54D-9FE9-796E0D10BA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3713" y="3933825"/>
            <a:ext cx="6029325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sz="4000" b="1" noProof="0" dirty="0">
                <a:latin typeface="Arial" panose="020B0604020202020204" pitchFamily="34" charset="0"/>
              </a:rPr>
              <a:t>Assemblée Générale ordinaire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sz="4000" b="1" noProof="0" dirty="0">
                <a:latin typeface="Arial" panose="020B0604020202020204" pitchFamily="34" charset="0"/>
              </a:rPr>
              <a:t>du 8 février 2025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br>
              <a:rPr lang="fr-FR" sz="1400" noProof="0" dirty="0">
                <a:latin typeface="Arial" panose="020B0604020202020204" pitchFamily="34" charset="0"/>
              </a:rPr>
            </a:br>
            <a:endParaRPr lang="fr-FR" sz="1800" noProof="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3260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Image 7" descr="format présentation horizontale.jpg">
            <a:extLst>
              <a:ext uri="{FF2B5EF4-FFF2-40B4-BE49-F238E27FC236}">
                <a16:creationId xmlns:a16="http://schemas.microsoft.com/office/drawing/2014/main" id="{B388AD75-28A5-B04C-81E9-289F00398E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94" y="0"/>
            <a:ext cx="937011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ZoneTexte 2">
            <a:extLst>
              <a:ext uri="{FF2B5EF4-FFF2-40B4-BE49-F238E27FC236}">
                <a16:creationId xmlns:a16="http://schemas.microsoft.com/office/drawing/2014/main" id="{D4B6FD8D-1A6F-A44E-A7F7-C5899AAD40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7375" y="4872038"/>
            <a:ext cx="6286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sz="1800" noProof="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fr-FR" sz="2800" b="1" noProof="0" dirty="0">
              <a:solidFill>
                <a:srgbClr val="7F7F7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892" name="Rectangle 6">
            <a:extLst>
              <a:ext uri="{FF2B5EF4-FFF2-40B4-BE49-F238E27FC236}">
                <a16:creationId xmlns:a16="http://schemas.microsoft.com/office/drawing/2014/main" id="{7F37D26A-3413-784A-9BD7-05B2619464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0175" y="258402"/>
            <a:ext cx="72009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sz="3600" b="1" noProof="0" dirty="0">
                <a:latin typeface="Arial" panose="020B0604020202020204" pitchFamily="34" charset="0"/>
              </a:rPr>
              <a:t>Communication 2024</a:t>
            </a:r>
            <a:endParaRPr lang="fr-FR" sz="3600" noProof="0" dirty="0">
              <a:latin typeface="Arial" panose="020B0604020202020204" pitchFamily="34" charset="0"/>
            </a:endParaRPr>
          </a:p>
        </p:txBody>
      </p:sp>
      <p:sp>
        <p:nvSpPr>
          <p:cNvPr id="37893" name="ZoneTexte 1">
            <a:extLst>
              <a:ext uri="{FF2B5EF4-FFF2-40B4-BE49-F238E27FC236}">
                <a16:creationId xmlns:a16="http://schemas.microsoft.com/office/drawing/2014/main" id="{B61371F3-AD05-5E41-86FA-3B63D2D1F6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075" y="868363"/>
            <a:ext cx="8010525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fr-FR" sz="2400" b="1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fr-FR" sz="1400" b="1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894" name="ZoneTexte 1">
            <a:extLst>
              <a:ext uri="{FF2B5EF4-FFF2-40B4-BE49-F238E27FC236}">
                <a16:creationId xmlns:a16="http://schemas.microsoft.com/office/drawing/2014/main" id="{18F7C702-5700-254E-BD50-F2A3177DD9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769" y="546366"/>
            <a:ext cx="8311567" cy="600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br>
              <a:rPr lang="fr-FR" sz="2800" b="1" noProof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800" b="1" noProof="0" dirty="0"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  <a:r>
              <a:rPr lang="fr-FR" sz="2800" b="1" noProof="0" dirty="0" err="1">
                <a:latin typeface="Arial" panose="020B0604020202020204" pitchFamily="34" charset="0"/>
                <a:cs typeface="Arial" panose="020B0604020202020204" pitchFamily="34" charset="0"/>
              </a:rPr>
              <a:t>FaceBook</a:t>
            </a:r>
            <a:endParaRPr lang="fr-FR" sz="2800" b="1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None/>
            </a:pPr>
            <a:endParaRPr lang="fr-FR" sz="2400" b="1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fr-FR" sz="2400" noProof="0" dirty="0">
                <a:latin typeface="Arial" panose="020B0604020202020204" pitchFamily="34" charset="0"/>
                <a:cs typeface="Arial" panose="020B0604020202020204" pitchFamily="34" charset="0"/>
              </a:rPr>
              <a:t>68 publications (34 en 2023)</a:t>
            </a:r>
          </a:p>
          <a:p>
            <a:pPr marL="457200" indent="-457200" algn="just"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fr-FR" sz="2400" noProof="0" dirty="0">
                <a:latin typeface="Arial" panose="020B0604020202020204" pitchFamily="34" charset="0"/>
                <a:cs typeface="Arial" panose="020B0604020202020204" pitchFamily="34" charset="0"/>
              </a:rPr>
              <a:t>274 abonnés (234 en 2023) </a:t>
            </a:r>
          </a:p>
          <a:p>
            <a:pPr marL="342900" indent="-342900" algn="just"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fr-FR" sz="2400" noProof="0" dirty="0">
                <a:latin typeface="Arial" panose="020B0604020202020204" pitchFamily="34" charset="0"/>
                <a:cs typeface="Arial" panose="020B0604020202020204" pitchFamily="34" charset="0"/>
              </a:rPr>
              <a:t> 557 mentions « j’aime » (198 en 2023)</a:t>
            </a:r>
          </a:p>
          <a:p>
            <a:pPr marL="342900" indent="-342900" algn="just"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fr-FR" sz="2400" noProof="0" dirty="0">
                <a:latin typeface="Arial" panose="020B0604020202020204" pitchFamily="34" charset="0"/>
                <a:cs typeface="Arial" panose="020B0604020202020204" pitchFamily="34" charset="0"/>
              </a:rPr>
              <a:t> 62 partages</a:t>
            </a:r>
          </a:p>
          <a:p>
            <a:pPr marL="342900" indent="-342900" algn="just" eaLnBrk="1" hangingPunct="1">
              <a:spcBef>
                <a:spcPct val="0"/>
              </a:spcBef>
              <a:buNone/>
            </a:pPr>
            <a:endParaRPr lang="fr-FR" sz="800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fr-FR" sz="2400" noProof="0" dirty="0">
                <a:latin typeface="Arial" panose="020B0604020202020204" pitchFamily="34" charset="0"/>
                <a:cs typeface="Arial" panose="020B0604020202020204" pitchFamily="34" charset="0"/>
              </a:rPr>
              <a:t>A noter une forte audience pour l’actualité sur la Course des héros, la Marche Maladies Rares et le congrès Alliance Maladies Rares</a:t>
            </a:r>
          </a:p>
          <a:p>
            <a:pPr marL="457200" indent="-457200" algn="just" eaLnBrk="1" hangingPunct="1">
              <a:spcBef>
                <a:spcPct val="0"/>
              </a:spcBef>
              <a:buNone/>
            </a:pPr>
            <a:endParaRPr lang="fr-FR" sz="800" b="1" u="sng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fr-FR" sz="2400" b="1" noProof="0" dirty="0">
                <a:latin typeface="Arial" panose="020B0604020202020204" pitchFamily="34" charset="0"/>
                <a:cs typeface="Arial" panose="020B0604020202020204" pitchFamily="34" charset="0"/>
              </a:rPr>
              <a:t>Principaux pays ayant réagi :</a:t>
            </a:r>
          </a:p>
          <a:p>
            <a:pPr marL="1065213" indent="-342900" algn="just" eaLnBrk="1" hangingPunct="1">
              <a:spcBef>
                <a:spcPct val="0"/>
              </a:spcBef>
              <a:buFont typeface="Wingdings" pitchFamily="2" charset="2"/>
              <a:buChar char="ü"/>
            </a:pPr>
            <a:r>
              <a:rPr lang="fr-FR" sz="2400" noProof="0" dirty="0">
                <a:latin typeface="Arial" panose="020B0604020202020204" pitchFamily="34" charset="0"/>
                <a:cs typeface="Arial" panose="020B0604020202020204" pitchFamily="34" charset="0"/>
              </a:rPr>
              <a:t>France métropole: 80,7%</a:t>
            </a:r>
          </a:p>
          <a:p>
            <a:pPr marL="1065213" indent="-342900" algn="just" eaLnBrk="1" hangingPunct="1">
              <a:spcBef>
                <a:spcPct val="0"/>
              </a:spcBef>
              <a:buFont typeface="Wingdings" pitchFamily="2" charset="2"/>
              <a:buChar char="ü"/>
            </a:pPr>
            <a:r>
              <a:rPr lang="fr-FR" sz="2400" noProof="0" dirty="0">
                <a:latin typeface="Arial" panose="020B0604020202020204" pitchFamily="34" charset="0"/>
                <a:cs typeface="Arial" panose="020B0604020202020204" pitchFamily="34" charset="0"/>
              </a:rPr>
              <a:t>La réunion, Guadeloupe: 1,4%</a:t>
            </a:r>
          </a:p>
          <a:p>
            <a:pPr marL="1065213" indent="-342900" algn="just" eaLnBrk="1" hangingPunct="1">
              <a:spcBef>
                <a:spcPct val="0"/>
              </a:spcBef>
              <a:buFont typeface="Wingdings" pitchFamily="2" charset="2"/>
              <a:buChar char="ü"/>
            </a:pPr>
            <a:r>
              <a:rPr lang="fr-FR" sz="2400" noProof="0" dirty="0">
                <a:latin typeface="Arial" panose="020B0604020202020204" pitchFamily="34" charset="0"/>
                <a:cs typeface="Arial" panose="020B0604020202020204" pitchFamily="34" charset="0"/>
              </a:rPr>
              <a:t>Algérie et Maroc: 8,7%</a:t>
            </a:r>
          </a:p>
          <a:p>
            <a:pPr marL="1065213" indent="-342900" algn="just" eaLnBrk="1" hangingPunct="1">
              <a:spcBef>
                <a:spcPct val="0"/>
              </a:spcBef>
              <a:buFont typeface="Wingdings" pitchFamily="2" charset="2"/>
              <a:buChar char="ü"/>
            </a:pPr>
            <a:r>
              <a:rPr lang="fr-FR" sz="2400" noProof="0" dirty="0">
                <a:latin typeface="Arial" panose="020B0604020202020204" pitchFamily="34" charset="0"/>
                <a:cs typeface="Arial" panose="020B0604020202020204" pitchFamily="34" charset="0"/>
              </a:rPr>
              <a:t>Brésil, Cameroun, Canada, Bénin, Tunisie: 6,2%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Image 7" descr="format présentation horizontale.jpg">
            <a:extLst>
              <a:ext uri="{FF2B5EF4-FFF2-40B4-BE49-F238E27FC236}">
                <a16:creationId xmlns:a16="http://schemas.microsoft.com/office/drawing/2014/main" id="{E37F0AA7-755B-8C41-9FB5-28ED703231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041"/>
            <a:ext cx="9128002" cy="6870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Rectangle 6">
            <a:extLst>
              <a:ext uri="{FF2B5EF4-FFF2-40B4-BE49-F238E27FC236}">
                <a16:creationId xmlns:a16="http://schemas.microsoft.com/office/drawing/2014/main" id="{D40D7C1D-3E6D-A14F-8714-EC69412AA1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8888" y="188913"/>
            <a:ext cx="72009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sz="3600" b="1" noProof="0" dirty="0">
                <a:latin typeface="Arial" panose="020B0604020202020204" pitchFamily="34" charset="0"/>
              </a:rPr>
              <a:t>Communication 2024</a:t>
            </a:r>
            <a:endParaRPr lang="fr-FR" sz="3600" noProof="0" dirty="0">
              <a:latin typeface="Arial" panose="020B0604020202020204" pitchFamily="34" charset="0"/>
            </a:endParaRPr>
          </a:p>
        </p:txBody>
      </p:sp>
      <p:sp>
        <p:nvSpPr>
          <p:cNvPr id="32772" name="ZoneTexte 1">
            <a:extLst>
              <a:ext uri="{FF2B5EF4-FFF2-40B4-BE49-F238E27FC236}">
                <a16:creationId xmlns:a16="http://schemas.microsoft.com/office/drawing/2014/main" id="{A720D2A2-C64A-9D49-9EFC-4D6E6A84FC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7" y="1208002"/>
            <a:ext cx="8010525" cy="5847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457200" indent="-457200" algn="just" eaLnBrk="1" hangingPunct="1"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fr-FR" b="1" u="sng" noProof="0" dirty="0">
                <a:latin typeface="Arial" panose="020B0604020202020204" pitchFamily="34" charset="0"/>
                <a:cs typeface="Arial" panose="020B0604020202020204" pitchFamily="34" charset="0"/>
              </a:rPr>
              <a:t>Newsletters :</a:t>
            </a: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62A3963A-294F-1E44-BB38-91EB6A6115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0231198"/>
              </p:ext>
            </p:extLst>
          </p:nvPr>
        </p:nvGraphicFramePr>
        <p:xfrm>
          <a:off x="1115616" y="2065698"/>
          <a:ext cx="7722493" cy="3017519"/>
        </p:xfrm>
        <a:graphic>
          <a:graphicData uri="http://schemas.openxmlformats.org/drawingml/2006/table">
            <a:tbl>
              <a:tblPr/>
              <a:tblGrid>
                <a:gridCol w="34189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035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2164">
                <a:tc>
                  <a:txBody>
                    <a:bodyPr/>
                    <a:lstStyle/>
                    <a:p>
                      <a:pPr fontAlgn="t"/>
                      <a:r>
                        <a:rPr lang="fr-FR" sz="2400" b="0" noProof="0" dirty="0">
                          <a:ln>
                            <a:solidFill>
                              <a:schemeClr val="tx1"/>
                            </a:solidFill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d'envois</a:t>
                      </a:r>
                    </a:p>
                  </a:txBody>
                  <a:tcPr marL="76200" marR="76200" marT="76200" marB="762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fr-FR" sz="2400" b="0" noProof="0" dirty="0">
                          <a:ln>
                            <a:solidFill>
                              <a:schemeClr val="tx1"/>
                            </a:solidFill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(7 en 2023)</a:t>
                      </a:r>
                    </a:p>
                  </a:txBody>
                  <a:tcPr marL="76200" marR="76200" marT="76200" marB="762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7557">
                <a:tc>
                  <a:txBody>
                    <a:bodyPr/>
                    <a:lstStyle/>
                    <a:p>
                      <a:pPr algn="l" fontAlgn="t"/>
                      <a:r>
                        <a:rPr lang="fr-FR" sz="2400" b="0" baseline="0" noProof="0" dirty="0">
                          <a:ln>
                            <a:solidFill>
                              <a:schemeClr val="tx1"/>
                            </a:solidFill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Nombre moyen de </a:t>
                      </a:r>
                      <a:r>
                        <a:rPr lang="fr-FR" sz="2400" b="0" noProof="0" dirty="0">
                          <a:ln>
                            <a:solidFill>
                              <a:schemeClr val="tx1"/>
                            </a:solidFill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destinataires par newsletter</a:t>
                      </a:r>
                    </a:p>
                  </a:txBody>
                  <a:tcPr marL="76200" marR="76200" marT="76200" marB="762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fr-FR" sz="2400" b="0" baseline="0" noProof="0" dirty="0">
                          <a:ln>
                            <a:solidFill>
                              <a:schemeClr val="tx1"/>
                            </a:solidFill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253 (238 en 2023)</a:t>
                      </a:r>
                    </a:p>
                  </a:txBody>
                  <a:tcPr marL="76200" marR="76200" marT="76200" marB="762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7557">
                <a:tc>
                  <a:txBody>
                    <a:bodyPr/>
                    <a:lstStyle/>
                    <a:p>
                      <a:pPr fontAlgn="t"/>
                      <a:r>
                        <a:rPr lang="fr-FR" sz="2400" b="0" noProof="0" dirty="0">
                          <a:ln>
                            <a:solidFill>
                              <a:schemeClr val="tx1"/>
                            </a:solidFill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Taux moyen d’ouverture</a:t>
                      </a:r>
                    </a:p>
                  </a:txBody>
                  <a:tcPr marL="76200" marR="76200" marT="76200" marB="762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fr-FR" sz="2400" b="0" noProof="0" dirty="0">
                          <a:ln>
                            <a:solidFill>
                              <a:schemeClr val="tx1"/>
                            </a:solidFill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69,51% (60,25% en 2023)</a:t>
                      </a:r>
                    </a:p>
                    <a:p>
                      <a:pPr algn="r" fontAlgn="t"/>
                      <a:r>
                        <a:rPr lang="fr-FR" sz="2400" b="0" noProof="0" dirty="0">
                          <a:ln>
                            <a:solidFill>
                              <a:schemeClr val="tx1"/>
                            </a:solidFill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(90% pour les adhérents contre70% en 2023)</a:t>
                      </a:r>
                    </a:p>
                  </a:txBody>
                  <a:tcPr marL="76200" marR="76200" marT="76200" marB="762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7" descr="format présentation horizontale.jpg">
            <a:extLst>
              <a:ext uri="{FF2B5EF4-FFF2-40B4-BE49-F238E27FC236}">
                <a16:creationId xmlns:a16="http://schemas.microsoft.com/office/drawing/2014/main" id="{86191353-822F-C146-4E95-03A73741C6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D6601DB-B65D-8A7C-3077-12E08F157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914400"/>
            <a:ext cx="424934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D13068E-AA79-3422-9AC7-82215CC6C750}"/>
              </a:ext>
            </a:extLst>
          </p:cNvPr>
          <p:cNvSpPr txBox="1"/>
          <p:nvPr/>
        </p:nvSpPr>
        <p:spPr>
          <a:xfrm>
            <a:off x="2799389" y="3671866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noProof="0" dirty="0">
                <a:latin typeface="Bahnschrift Condensed" panose="020B0502040204020203" pitchFamily="34" charset="0"/>
              </a:rPr>
              <a:t>Martinique</a:t>
            </a:r>
          </a:p>
          <a:p>
            <a:pPr algn="ctr"/>
            <a:r>
              <a:rPr lang="fr-FR" sz="1200" noProof="0" dirty="0">
                <a:latin typeface="Bahnschrift Condensed" panose="020B0502040204020203" pitchFamily="34" charset="0"/>
              </a:rPr>
              <a:t>3 adhérents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C2F6626-DB3E-B313-97FD-78378FA3CBDD}"/>
              </a:ext>
            </a:extLst>
          </p:cNvPr>
          <p:cNvSpPr txBox="1"/>
          <p:nvPr/>
        </p:nvSpPr>
        <p:spPr>
          <a:xfrm>
            <a:off x="5129500" y="2057400"/>
            <a:ext cx="11950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noProof="0" dirty="0">
                <a:latin typeface="Bahnschrift Condensed" panose="020B0502040204020203" pitchFamily="34" charset="0"/>
              </a:rPr>
              <a:t>96 adhérents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7905C84-8B36-AFE8-072D-79F2A2C7F0C3}"/>
              </a:ext>
            </a:extLst>
          </p:cNvPr>
          <p:cNvSpPr txBox="1"/>
          <p:nvPr/>
        </p:nvSpPr>
        <p:spPr>
          <a:xfrm>
            <a:off x="5173180" y="1221899"/>
            <a:ext cx="9875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noProof="0" dirty="0">
                <a:latin typeface="Bahnschrift Condensed" panose="020B0502040204020203" pitchFamily="34" charset="0"/>
              </a:rPr>
              <a:t>2 adhérents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7B7E651-7A17-BBA0-0C58-F72E902A7521}"/>
              </a:ext>
            </a:extLst>
          </p:cNvPr>
          <p:cNvSpPr txBox="1"/>
          <p:nvPr/>
        </p:nvSpPr>
        <p:spPr>
          <a:xfrm>
            <a:off x="6019800" y="1981200"/>
            <a:ext cx="1143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noProof="0" dirty="0">
                <a:latin typeface="Bahnschrift Condensed" panose="020B0502040204020203" pitchFamily="34" charset="0"/>
              </a:rPr>
              <a:t>8 adhérents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59E9F1D-7B0D-3FFE-12FA-8FBED9B403CA}"/>
              </a:ext>
            </a:extLst>
          </p:cNvPr>
          <p:cNvSpPr txBox="1"/>
          <p:nvPr/>
        </p:nvSpPr>
        <p:spPr>
          <a:xfrm>
            <a:off x="5759686" y="3465805"/>
            <a:ext cx="10983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noProof="0" dirty="0">
                <a:latin typeface="Bahnschrift Condensed" panose="020B0502040204020203" pitchFamily="34" charset="0"/>
              </a:rPr>
              <a:t>7 adhérents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90D68DB-C126-48C8-D402-E3F93BA6D821}"/>
              </a:ext>
            </a:extLst>
          </p:cNvPr>
          <p:cNvSpPr txBox="1"/>
          <p:nvPr/>
        </p:nvSpPr>
        <p:spPr>
          <a:xfrm>
            <a:off x="6248400" y="4191000"/>
            <a:ext cx="10956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noProof="0" dirty="0">
                <a:latin typeface="Bahnschrift Condensed" panose="020B0502040204020203" pitchFamily="34" charset="0"/>
              </a:rPr>
              <a:t>2 adhérents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910369D-31F2-3258-FA33-B16AFD96FD36}"/>
              </a:ext>
            </a:extLst>
          </p:cNvPr>
          <p:cNvSpPr txBox="1"/>
          <p:nvPr/>
        </p:nvSpPr>
        <p:spPr>
          <a:xfrm>
            <a:off x="4352949" y="3408024"/>
            <a:ext cx="10067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noProof="0" dirty="0">
                <a:latin typeface="Bahnschrift Condensed" panose="020B0502040204020203" pitchFamily="34" charset="0"/>
              </a:rPr>
              <a:t>8 adhérents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D852BCF-6112-CD67-6788-328E14FC8B6A}"/>
              </a:ext>
            </a:extLst>
          </p:cNvPr>
          <p:cNvSpPr txBox="1"/>
          <p:nvPr/>
        </p:nvSpPr>
        <p:spPr>
          <a:xfrm>
            <a:off x="5791200" y="2667000"/>
            <a:ext cx="1143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noProof="0" dirty="0">
                <a:latin typeface="Bahnschrift Condensed" panose="020B0502040204020203" pitchFamily="34" charset="0"/>
              </a:rPr>
              <a:t>4 adhérents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FA77A96-36C4-2B67-1598-2EF5AC6DF788}"/>
              </a:ext>
            </a:extLst>
          </p:cNvPr>
          <p:cNvSpPr txBox="1"/>
          <p:nvPr/>
        </p:nvSpPr>
        <p:spPr>
          <a:xfrm>
            <a:off x="3276600" y="2133600"/>
            <a:ext cx="10411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noProof="0" dirty="0">
                <a:latin typeface="Bahnschrift Condensed" panose="020B0502040204020203" pitchFamily="34" charset="0"/>
              </a:rPr>
              <a:t>1 adhérent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B9794126-5B33-5863-E4A0-0DEBC267C836}"/>
              </a:ext>
            </a:extLst>
          </p:cNvPr>
          <p:cNvSpPr txBox="1"/>
          <p:nvPr/>
        </p:nvSpPr>
        <p:spPr>
          <a:xfrm>
            <a:off x="4876800" y="2514600"/>
            <a:ext cx="1143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noProof="0" dirty="0">
                <a:latin typeface="Bahnschrift Condensed" panose="020B0502040204020203" pitchFamily="34" charset="0"/>
              </a:rPr>
              <a:t>7 adhérents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39953AA5-8D94-787D-28C7-B5448CD1FF35}"/>
              </a:ext>
            </a:extLst>
          </p:cNvPr>
          <p:cNvSpPr txBox="1"/>
          <p:nvPr/>
        </p:nvSpPr>
        <p:spPr>
          <a:xfrm>
            <a:off x="4953000" y="4343400"/>
            <a:ext cx="1143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noProof="0" dirty="0">
                <a:latin typeface="Bahnschrift Condensed" panose="020B0502040204020203" pitchFamily="34" charset="0"/>
              </a:rPr>
              <a:t>4 adhérents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218974F9-0D14-2A93-CD7D-3158C5C1A913}"/>
              </a:ext>
            </a:extLst>
          </p:cNvPr>
          <p:cNvSpPr txBox="1"/>
          <p:nvPr/>
        </p:nvSpPr>
        <p:spPr>
          <a:xfrm>
            <a:off x="4181904" y="1834126"/>
            <a:ext cx="11319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noProof="0" dirty="0">
                <a:latin typeface="Bahnschrift Condensed" panose="020B0502040204020203" pitchFamily="34" charset="0"/>
              </a:rPr>
              <a:t>17 adhérents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D490C0D1-8A6E-01D5-7EFB-5459B537AFBE}"/>
              </a:ext>
            </a:extLst>
          </p:cNvPr>
          <p:cNvSpPr txBox="1"/>
          <p:nvPr/>
        </p:nvSpPr>
        <p:spPr>
          <a:xfrm>
            <a:off x="740452" y="402390"/>
            <a:ext cx="5507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800" noProof="0" dirty="0">
                <a:latin typeface="Bahnschrift Condensed" panose="020B0502040204020203" pitchFamily="34" charset="0"/>
              </a:rPr>
              <a:t>Répartition des adhérents 2024 : 167 adhérents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80AEF42C-B8E8-F9D9-CEC8-F6C06801A96D}"/>
              </a:ext>
            </a:extLst>
          </p:cNvPr>
          <p:cNvSpPr txBox="1"/>
          <p:nvPr/>
        </p:nvSpPr>
        <p:spPr>
          <a:xfrm>
            <a:off x="914400" y="4724400"/>
            <a:ext cx="5943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noProof="0" dirty="0">
                <a:latin typeface="Bahnschrift Condensed" panose="020B0502040204020203" pitchFamily="34" charset="0"/>
              </a:rPr>
              <a:t>Ile-de-France : 57,5 %</a:t>
            </a:r>
          </a:p>
          <a:p>
            <a:r>
              <a:rPr lang="fr-FR" sz="1500" noProof="0" dirty="0">
                <a:latin typeface="Bahnschrift Condensed" panose="020B0502040204020203" pitchFamily="34" charset="0"/>
              </a:rPr>
              <a:t>Normandie : 10,2 %</a:t>
            </a:r>
          </a:p>
          <a:p>
            <a:r>
              <a:rPr lang="fr-FR" sz="1500" noProof="0" dirty="0">
                <a:latin typeface="Bahnschrift Condensed" panose="020B0502040204020203" pitchFamily="34" charset="0"/>
              </a:rPr>
              <a:t>Nouvelle-Aquitaine, Grand-Est : 4,8%</a:t>
            </a:r>
          </a:p>
          <a:p>
            <a:r>
              <a:rPr lang="fr-FR" sz="1500" noProof="0" dirty="0">
                <a:latin typeface="Bahnschrift Condensed" panose="020B0502040204020203" pitchFamily="34" charset="0"/>
              </a:rPr>
              <a:t>Auvergne-Rhône-Alpes, Centre-Val-de-Loire 4,2%</a:t>
            </a:r>
          </a:p>
          <a:p>
            <a:r>
              <a:rPr lang="fr-FR" sz="1500" noProof="0" dirty="0">
                <a:latin typeface="Bahnschrift Condensed" panose="020B0502040204020203" pitchFamily="34" charset="0"/>
              </a:rPr>
              <a:t>Bourgogne-Franche-Comté, Occitanie: 2,4%</a:t>
            </a:r>
          </a:p>
          <a:p>
            <a:r>
              <a:rPr lang="fr-FR" sz="1500" noProof="0" dirty="0">
                <a:latin typeface="Bahnschrift Condensed" panose="020B0502040204020203" pitchFamily="34" charset="0"/>
              </a:rPr>
              <a:t>Martinique: 1,8%</a:t>
            </a:r>
          </a:p>
          <a:p>
            <a:r>
              <a:rPr lang="fr-FR" sz="1500" noProof="0" dirty="0">
                <a:latin typeface="Bahnschrift Condensed" panose="020B0502040204020203" pitchFamily="34" charset="0"/>
              </a:rPr>
              <a:t>Hauts-de-France, Pays-de-la-Loire, PACA, étranger, Inconnu: 1,2%</a:t>
            </a:r>
          </a:p>
          <a:p>
            <a:r>
              <a:rPr lang="fr-FR" sz="1500" noProof="0" dirty="0">
                <a:latin typeface="Bahnschrift Condensed" panose="020B0502040204020203" pitchFamily="34" charset="0"/>
              </a:rPr>
              <a:t>Bretagne, Corse, Saint-Martin : 0,6% 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A4E8190-CF95-C44B-97CF-D1E8B532E6B4}"/>
              </a:ext>
            </a:extLst>
          </p:cNvPr>
          <p:cNvSpPr txBox="1"/>
          <p:nvPr/>
        </p:nvSpPr>
        <p:spPr>
          <a:xfrm>
            <a:off x="7271931" y="2397580"/>
            <a:ext cx="1856132" cy="1031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u="sng" noProof="0" dirty="0">
                <a:latin typeface="Bahnschrift Condensed" panose="020B0502040204020203" pitchFamily="34" charset="0"/>
              </a:rPr>
              <a:t>Permanences</a:t>
            </a:r>
            <a:r>
              <a:rPr lang="fr-FR" sz="1500" noProof="0" dirty="0">
                <a:latin typeface="Bahnschrift Condensed" panose="020B0502040204020203" pitchFamily="34" charset="0"/>
              </a:rPr>
              <a:t> :</a:t>
            </a:r>
          </a:p>
          <a:p>
            <a:r>
              <a:rPr lang="fr-FR" sz="1500" noProof="0" dirty="0">
                <a:latin typeface="Bahnschrift Condensed" panose="020B0502040204020203" pitchFamily="34" charset="0"/>
              </a:rPr>
              <a:t>IDF : Beaujon</a:t>
            </a:r>
          </a:p>
          <a:p>
            <a:r>
              <a:rPr lang="fr-FR" sz="1500" noProof="0" dirty="0">
                <a:latin typeface="Bahnschrift Condensed" panose="020B0502040204020203" pitchFamily="34" charset="0"/>
              </a:rPr>
              <a:t>Normandie : Caen &amp; Rouen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A6D7DDA-C566-DF17-136C-4A6273A7B9EE}"/>
              </a:ext>
            </a:extLst>
          </p:cNvPr>
          <p:cNvSpPr txBox="1"/>
          <p:nvPr/>
        </p:nvSpPr>
        <p:spPr>
          <a:xfrm>
            <a:off x="3962400" y="2438400"/>
            <a:ext cx="950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noProof="0" dirty="0">
                <a:latin typeface="Bahnschrift Condensed" panose="020B0502040204020203" pitchFamily="34" charset="0"/>
              </a:rPr>
              <a:t>2 adhérents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54FDBAB-0683-4D87-3AED-BF8903CEE81A}"/>
              </a:ext>
            </a:extLst>
          </p:cNvPr>
          <p:cNvSpPr txBox="1"/>
          <p:nvPr/>
        </p:nvSpPr>
        <p:spPr>
          <a:xfrm>
            <a:off x="6705600" y="5486400"/>
            <a:ext cx="2438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noProof="0" dirty="0">
                <a:latin typeface="Bahnschrift Condensed" panose="020B0502040204020203" pitchFamily="34" charset="0"/>
              </a:rPr>
              <a:t>Ile de Saint-Martin: 1 </a:t>
            </a:r>
            <a:r>
              <a:rPr lang="fr-FR" sz="1500" noProof="0" dirty="0" err="1">
                <a:latin typeface="Bahnschrift Condensed" panose="020B0502040204020203" pitchFamily="34" charset="0"/>
              </a:rPr>
              <a:t>adh</a:t>
            </a:r>
            <a:endParaRPr lang="fr-FR" sz="1500" noProof="0" dirty="0">
              <a:latin typeface="Bahnschrift Condensed" panose="020B0502040204020203" pitchFamily="34" charset="0"/>
            </a:endParaRPr>
          </a:p>
          <a:p>
            <a:r>
              <a:rPr lang="fr-FR" sz="1500" noProof="0" dirty="0">
                <a:latin typeface="Bahnschrift Condensed" panose="020B0502040204020203" pitchFamily="34" charset="0"/>
              </a:rPr>
              <a:t>Algérie, Allemagne, Canada, Maroc :  4 </a:t>
            </a:r>
            <a:r>
              <a:rPr lang="fr-FR" sz="1500" noProof="0" dirty="0" err="1">
                <a:latin typeface="Bahnschrift Condensed" panose="020B0502040204020203" pitchFamily="34" charset="0"/>
              </a:rPr>
              <a:t>adh</a:t>
            </a:r>
            <a:endParaRPr lang="fr-FR" sz="1500" noProof="0" dirty="0">
              <a:latin typeface="Bahnschrift Condensed" panose="020B0502040204020203" pitchFamily="34" charset="0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6B181E69-64D3-BE2B-5B90-8CD02E741030}"/>
              </a:ext>
            </a:extLst>
          </p:cNvPr>
          <p:cNvSpPr/>
          <p:nvPr/>
        </p:nvSpPr>
        <p:spPr>
          <a:xfrm>
            <a:off x="5687255" y="1150092"/>
            <a:ext cx="67780" cy="6257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 dirty="0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9CC1610C-15D3-FBF1-08D0-E04C713C98AD}"/>
              </a:ext>
            </a:extLst>
          </p:cNvPr>
          <p:cNvSpPr/>
          <p:nvPr/>
        </p:nvSpPr>
        <p:spPr>
          <a:xfrm>
            <a:off x="5408800" y="1438791"/>
            <a:ext cx="67780" cy="6257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 dirty="0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F2503C81-B4BE-3AFD-3867-D0679AF19C1A}"/>
              </a:ext>
            </a:extLst>
          </p:cNvPr>
          <p:cNvSpPr/>
          <p:nvPr/>
        </p:nvSpPr>
        <p:spPr>
          <a:xfrm>
            <a:off x="5071510" y="1676361"/>
            <a:ext cx="67780" cy="6257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 dirty="0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DB28D690-13FC-7863-91C2-24321D8B6FBD}"/>
              </a:ext>
            </a:extLst>
          </p:cNvPr>
          <p:cNvSpPr/>
          <p:nvPr/>
        </p:nvSpPr>
        <p:spPr>
          <a:xfrm>
            <a:off x="6052370" y="1853287"/>
            <a:ext cx="67780" cy="6257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 dirty="0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E100BBD8-0DC4-4941-CAD3-1ED8354B2911}"/>
              </a:ext>
            </a:extLst>
          </p:cNvPr>
          <p:cNvSpPr/>
          <p:nvPr/>
        </p:nvSpPr>
        <p:spPr>
          <a:xfrm>
            <a:off x="4224023" y="2346498"/>
            <a:ext cx="67780" cy="6257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 dirty="0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E86F12BC-48F4-B6E5-500A-7DDBA671E919}"/>
              </a:ext>
            </a:extLst>
          </p:cNvPr>
          <p:cNvSpPr/>
          <p:nvPr/>
        </p:nvSpPr>
        <p:spPr>
          <a:xfrm>
            <a:off x="3396638" y="2095781"/>
            <a:ext cx="67780" cy="6257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 dirty="0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34EB0D0E-134E-DE08-D39C-39E788864920}"/>
              </a:ext>
            </a:extLst>
          </p:cNvPr>
          <p:cNvSpPr/>
          <p:nvPr/>
        </p:nvSpPr>
        <p:spPr>
          <a:xfrm>
            <a:off x="4506554" y="2640967"/>
            <a:ext cx="67780" cy="6257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 dirty="0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4CFA9FC4-9712-0416-9525-16BFEC1F9510}"/>
              </a:ext>
            </a:extLst>
          </p:cNvPr>
          <p:cNvSpPr/>
          <p:nvPr/>
        </p:nvSpPr>
        <p:spPr>
          <a:xfrm>
            <a:off x="4164361" y="2680621"/>
            <a:ext cx="67780" cy="6257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 dirty="0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4426535F-F077-9431-DD97-0FBCD8C65D20}"/>
              </a:ext>
            </a:extLst>
          </p:cNvPr>
          <p:cNvSpPr/>
          <p:nvPr/>
        </p:nvSpPr>
        <p:spPr>
          <a:xfrm>
            <a:off x="5105400" y="3410907"/>
            <a:ext cx="67780" cy="6257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 dirty="0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D1D059D6-C873-3331-6638-332733B4E6FA}"/>
              </a:ext>
            </a:extLst>
          </p:cNvPr>
          <p:cNvSpPr/>
          <p:nvPr/>
        </p:nvSpPr>
        <p:spPr>
          <a:xfrm>
            <a:off x="4842910" y="3076027"/>
            <a:ext cx="67780" cy="6257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 dirty="0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01F808DF-9DEB-7F35-8572-5060FA933BFC}"/>
              </a:ext>
            </a:extLst>
          </p:cNvPr>
          <p:cNvSpPr/>
          <p:nvPr/>
        </p:nvSpPr>
        <p:spPr>
          <a:xfrm>
            <a:off x="5675969" y="3405499"/>
            <a:ext cx="67780" cy="6257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 dirty="0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9F1F1925-7B85-4F99-D612-ACA7D951AC04}"/>
              </a:ext>
            </a:extLst>
          </p:cNvPr>
          <p:cNvSpPr/>
          <p:nvPr/>
        </p:nvSpPr>
        <p:spPr>
          <a:xfrm>
            <a:off x="5318334" y="2452021"/>
            <a:ext cx="67780" cy="6257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 dirty="0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4226408D-B207-EDBC-548A-ABC6C5CE667F}"/>
              </a:ext>
            </a:extLst>
          </p:cNvPr>
          <p:cNvSpPr/>
          <p:nvPr/>
        </p:nvSpPr>
        <p:spPr>
          <a:xfrm>
            <a:off x="4488826" y="3787753"/>
            <a:ext cx="67780" cy="6257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 dirty="0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202C2D4B-EFF3-D564-C334-A3090FF41753}"/>
              </a:ext>
            </a:extLst>
          </p:cNvPr>
          <p:cNvSpPr/>
          <p:nvPr/>
        </p:nvSpPr>
        <p:spPr>
          <a:xfrm>
            <a:off x="7098623" y="2079029"/>
            <a:ext cx="67780" cy="6257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 dirty="0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2EA45E0F-70C7-5A4A-2352-A0E69867A032}"/>
              </a:ext>
            </a:extLst>
          </p:cNvPr>
          <p:cNvSpPr/>
          <p:nvPr/>
        </p:nvSpPr>
        <p:spPr>
          <a:xfrm>
            <a:off x="6707976" y="2754972"/>
            <a:ext cx="67780" cy="6257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 dirty="0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2F1DB965-F411-9918-9AF2-EB5A75605746}"/>
              </a:ext>
            </a:extLst>
          </p:cNvPr>
          <p:cNvSpPr/>
          <p:nvPr/>
        </p:nvSpPr>
        <p:spPr>
          <a:xfrm>
            <a:off x="6313695" y="2711910"/>
            <a:ext cx="67780" cy="6257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 dirty="0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62DB9342-8158-5653-B571-5314BC17C2BB}"/>
              </a:ext>
            </a:extLst>
          </p:cNvPr>
          <p:cNvSpPr/>
          <p:nvPr/>
        </p:nvSpPr>
        <p:spPr>
          <a:xfrm>
            <a:off x="5515736" y="2031551"/>
            <a:ext cx="67780" cy="6257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 dirty="0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A5062549-9DFC-8378-CA48-2FAE61753184}"/>
              </a:ext>
            </a:extLst>
          </p:cNvPr>
          <p:cNvSpPr/>
          <p:nvPr/>
        </p:nvSpPr>
        <p:spPr>
          <a:xfrm>
            <a:off x="4572000" y="1866547"/>
            <a:ext cx="67780" cy="6257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 dirty="0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F39AB1A3-11AF-C10A-D03A-923B18431EE4}"/>
              </a:ext>
            </a:extLst>
          </p:cNvPr>
          <p:cNvSpPr/>
          <p:nvPr/>
        </p:nvSpPr>
        <p:spPr>
          <a:xfrm>
            <a:off x="4942013" y="2719658"/>
            <a:ext cx="67780" cy="6257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 dirty="0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A19D89E6-5B5C-363E-9DF4-040374A5FA2F}"/>
              </a:ext>
            </a:extLst>
          </p:cNvPr>
          <p:cNvSpPr/>
          <p:nvPr/>
        </p:nvSpPr>
        <p:spPr>
          <a:xfrm>
            <a:off x="6282644" y="3468853"/>
            <a:ext cx="67780" cy="6257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 dirty="0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D7089E71-0DB5-366D-BA7C-5125F3B88DA2}"/>
              </a:ext>
            </a:extLst>
          </p:cNvPr>
          <p:cNvSpPr/>
          <p:nvPr/>
        </p:nvSpPr>
        <p:spPr>
          <a:xfrm>
            <a:off x="6567129" y="3682657"/>
            <a:ext cx="67780" cy="6257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 dirty="0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186B74D1-91EC-AE16-111A-4D52EE279F94}"/>
              </a:ext>
            </a:extLst>
          </p:cNvPr>
          <p:cNvSpPr/>
          <p:nvPr/>
        </p:nvSpPr>
        <p:spPr>
          <a:xfrm>
            <a:off x="5139290" y="4589109"/>
            <a:ext cx="67780" cy="6257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 dirty="0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FF6F7602-E89C-F333-8568-0837D8075FF3}"/>
              </a:ext>
            </a:extLst>
          </p:cNvPr>
          <p:cNvSpPr/>
          <p:nvPr/>
        </p:nvSpPr>
        <p:spPr>
          <a:xfrm>
            <a:off x="5951137" y="4522270"/>
            <a:ext cx="67780" cy="6257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 dirty="0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9FE47956-9555-BF8E-5114-E5A6FA1C501E}"/>
              </a:ext>
            </a:extLst>
          </p:cNvPr>
          <p:cNvSpPr/>
          <p:nvPr/>
        </p:nvSpPr>
        <p:spPr>
          <a:xfrm>
            <a:off x="6438795" y="4571720"/>
            <a:ext cx="67780" cy="6257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 dirty="0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874BCDE6-1F9A-2F48-84B8-750703DB0792}"/>
              </a:ext>
            </a:extLst>
          </p:cNvPr>
          <p:cNvSpPr/>
          <p:nvPr/>
        </p:nvSpPr>
        <p:spPr>
          <a:xfrm>
            <a:off x="7204151" y="4343400"/>
            <a:ext cx="67780" cy="6257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 dirty="0"/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FDAC5960-E4DA-A4EA-2151-58F3F0A6DC85}"/>
              </a:ext>
            </a:extLst>
          </p:cNvPr>
          <p:cNvSpPr/>
          <p:nvPr/>
        </p:nvSpPr>
        <p:spPr>
          <a:xfrm>
            <a:off x="3448219" y="3286096"/>
            <a:ext cx="67780" cy="6257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 dirty="0"/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87135955-4BDC-8715-DFC8-61E6EEA91441}"/>
              </a:ext>
            </a:extLst>
          </p:cNvPr>
          <p:cNvSpPr/>
          <p:nvPr/>
        </p:nvSpPr>
        <p:spPr>
          <a:xfrm>
            <a:off x="6376274" y="554508"/>
            <a:ext cx="67780" cy="6257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 dirty="0"/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00D0D43A-493C-EECB-AD83-98D63B45CB4E}"/>
              </a:ext>
            </a:extLst>
          </p:cNvPr>
          <p:cNvSpPr txBox="1"/>
          <p:nvPr/>
        </p:nvSpPr>
        <p:spPr>
          <a:xfrm>
            <a:off x="6438795" y="402390"/>
            <a:ext cx="2381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noProof="0" dirty="0">
                <a:latin typeface="Bahnschrift Condensed" panose="020B0502040204020203" pitchFamily="34" charset="0"/>
              </a:rPr>
              <a:t>Centres de compétences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059E9F1D-7B0D-3FFE-12FA-8FBED9B403CA}"/>
              </a:ext>
            </a:extLst>
          </p:cNvPr>
          <p:cNvSpPr txBox="1"/>
          <p:nvPr/>
        </p:nvSpPr>
        <p:spPr>
          <a:xfrm>
            <a:off x="6553200" y="4953000"/>
            <a:ext cx="10983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noProof="0" dirty="0">
                <a:latin typeface="Bahnschrift Condensed" panose="020B0502040204020203" pitchFamily="34" charset="0"/>
              </a:rPr>
              <a:t>1 adhérent</a:t>
            </a:r>
          </a:p>
        </p:txBody>
      </p:sp>
    </p:spTree>
    <p:extLst>
      <p:ext uri="{BB962C8B-B14F-4D97-AF65-F5344CB8AC3E}">
        <p14:creationId xmlns:p14="http://schemas.microsoft.com/office/powerpoint/2010/main" val="31331965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re 1">
            <a:extLst>
              <a:ext uri="{FF2B5EF4-FFF2-40B4-BE49-F238E27FC236}">
                <a16:creationId xmlns:a16="http://schemas.microsoft.com/office/drawing/2014/main" id="{380C8E7B-7DC6-3A4D-88C0-830E2B6AF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fr-FR" noProof="0" dirty="0">
              <a:ea typeface="ＭＳ Ｐゴシック" panose="020B0600070205080204" pitchFamily="34" charset="-128"/>
            </a:endParaRPr>
          </a:p>
        </p:txBody>
      </p:sp>
      <p:pic>
        <p:nvPicPr>
          <p:cNvPr id="31746" name="Image 7" descr="format présentation horizontale.jpg">
            <a:extLst>
              <a:ext uri="{FF2B5EF4-FFF2-40B4-BE49-F238E27FC236}">
                <a16:creationId xmlns:a16="http://schemas.microsoft.com/office/drawing/2014/main" id="{98EA7114-6DF3-4B4D-B8D1-6ADE407336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14"/>
            <a:ext cx="9396413" cy="6899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ctangle 5">
            <a:extLst>
              <a:ext uri="{FF2B5EF4-FFF2-40B4-BE49-F238E27FC236}">
                <a16:creationId xmlns:a16="http://schemas.microsoft.com/office/drawing/2014/main" id="{1512D127-8F0A-5943-8881-874AA0B75A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260350"/>
            <a:ext cx="79216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b="1" noProof="0" dirty="0">
                <a:latin typeface="Arial" panose="020B0604020202020204" pitchFamily="34" charset="0"/>
              </a:rPr>
              <a:t>Quelques activités 2024 en images</a:t>
            </a:r>
          </a:p>
        </p:txBody>
      </p:sp>
      <p:sp>
        <p:nvSpPr>
          <p:cNvPr id="22" name="ZoneTexte 2">
            <a:extLst>
              <a:ext uri="{FF2B5EF4-FFF2-40B4-BE49-F238E27FC236}">
                <a16:creationId xmlns:a16="http://schemas.microsoft.com/office/drawing/2014/main" id="{8D637A9B-6C62-344D-B858-41F9CE1B66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762000"/>
            <a:ext cx="130944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fr-FR" sz="1600" b="1" noProof="0" dirty="0">
                <a:latin typeface="Arial" panose="020B0604020202020204" pitchFamily="34" charset="0"/>
              </a:rPr>
              <a:t>EPU</a:t>
            </a:r>
          </a:p>
        </p:txBody>
      </p:sp>
      <p:sp>
        <p:nvSpPr>
          <p:cNvPr id="17" name="ZoneTexte 2">
            <a:extLst>
              <a:ext uri="{FF2B5EF4-FFF2-40B4-BE49-F238E27FC236}">
                <a16:creationId xmlns:a16="http://schemas.microsoft.com/office/drawing/2014/main" id="{07811DB6-D73D-FE4D-BB00-D0DB3FF139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762000"/>
            <a:ext cx="303114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fr-FR" sz="1600" b="1" noProof="0" dirty="0">
                <a:latin typeface="Arial" panose="020B0604020202020204" pitchFamily="34" charset="0"/>
              </a:rPr>
              <a:t>AFEF</a:t>
            </a:r>
          </a:p>
        </p:txBody>
      </p:sp>
      <p:sp>
        <p:nvSpPr>
          <p:cNvPr id="23" name="ZoneTexte 2">
            <a:extLst>
              <a:ext uri="{FF2B5EF4-FFF2-40B4-BE49-F238E27FC236}">
                <a16:creationId xmlns:a16="http://schemas.microsoft.com/office/drawing/2014/main" id="{A99159B6-64F8-F244-AFCE-6142BD4378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3733800"/>
            <a:ext cx="175619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fr-FR" sz="1600" b="1" noProof="0" dirty="0">
                <a:latin typeface="Arial" panose="020B0604020202020204" pitchFamily="34" charset="0"/>
              </a:rPr>
              <a:t>LIVES</a:t>
            </a:r>
          </a:p>
        </p:txBody>
      </p:sp>
      <p:sp>
        <p:nvSpPr>
          <p:cNvPr id="24" name="ZoneTexte 2">
            <a:extLst>
              <a:ext uri="{FF2B5EF4-FFF2-40B4-BE49-F238E27FC236}">
                <a16:creationId xmlns:a16="http://schemas.microsoft.com/office/drawing/2014/main" id="{A99159B6-64F8-F244-AFCE-6142BD4378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1066800"/>
            <a:ext cx="25146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fr-FR" sz="1600" b="1" noProof="0" dirty="0">
                <a:latin typeface="Arial" panose="020B0604020202020204" pitchFamily="34" charset="0"/>
              </a:rPr>
              <a:t>Marche maladies rares</a:t>
            </a:r>
          </a:p>
        </p:txBody>
      </p:sp>
      <p:pic>
        <p:nvPicPr>
          <p:cNvPr id="10" name="Image 9" descr="IMG_467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1066800"/>
            <a:ext cx="2971800" cy="2228850"/>
          </a:xfrm>
          <a:prstGeom prst="rect">
            <a:avLst/>
          </a:prstGeom>
        </p:spPr>
      </p:pic>
      <p:pic>
        <p:nvPicPr>
          <p:cNvPr id="12" name="Image 11" descr="IMG_5996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1600" y="4114800"/>
            <a:ext cx="4182605" cy="2438400"/>
          </a:xfrm>
          <a:prstGeom prst="rect">
            <a:avLst/>
          </a:prstGeom>
        </p:spPr>
      </p:pic>
      <p:pic>
        <p:nvPicPr>
          <p:cNvPr id="13" name="Image 12" descr="IMG_6705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8600" y="1066800"/>
            <a:ext cx="2590800" cy="2508665"/>
          </a:xfrm>
          <a:prstGeom prst="rect">
            <a:avLst/>
          </a:prstGeom>
        </p:spPr>
      </p:pic>
      <p:pic>
        <p:nvPicPr>
          <p:cNvPr id="14" name="Image 13" descr="IMG_6956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81800" y="1447800"/>
            <a:ext cx="2541939" cy="1913764"/>
          </a:xfrm>
          <a:prstGeom prst="rect">
            <a:avLst/>
          </a:prstGeom>
        </p:spPr>
      </p:pic>
      <p:pic>
        <p:nvPicPr>
          <p:cNvPr id="15" name="Image 14" descr="IMG_20240210_114313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24514" y="4114800"/>
            <a:ext cx="3238782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re 1">
            <a:extLst>
              <a:ext uri="{FF2B5EF4-FFF2-40B4-BE49-F238E27FC236}">
                <a16:creationId xmlns:a16="http://schemas.microsoft.com/office/drawing/2014/main" id="{380C8E7B-7DC6-3A4D-88C0-830E2B6AF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fr-FR" noProof="0" dirty="0">
              <a:ea typeface="ＭＳ Ｐゴシック" panose="020B0600070205080204" pitchFamily="34" charset="-128"/>
            </a:endParaRPr>
          </a:p>
        </p:txBody>
      </p:sp>
      <p:pic>
        <p:nvPicPr>
          <p:cNvPr id="31746" name="Image 7" descr="format présentation horizontale.jpg">
            <a:extLst>
              <a:ext uri="{FF2B5EF4-FFF2-40B4-BE49-F238E27FC236}">
                <a16:creationId xmlns:a16="http://schemas.microsoft.com/office/drawing/2014/main" id="{98EA7114-6DF3-4B4D-B8D1-6ADE407336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14"/>
            <a:ext cx="9396413" cy="6899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 14" descr="IMG_605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914401"/>
            <a:ext cx="3733800" cy="2800350"/>
          </a:xfrm>
          <a:prstGeom prst="rect">
            <a:avLst/>
          </a:prstGeom>
        </p:spPr>
      </p:pic>
      <p:pic>
        <p:nvPicPr>
          <p:cNvPr id="6" name="Image 5" descr="IMG_20240616_13020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1899" y="3733800"/>
            <a:ext cx="4149688" cy="3124199"/>
          </a:xfrm>
          <a:prstGeom prst="rect">
            <a:avLst/>
          </a:prstGeom>
        </p:spPr>
      </p:pic>
      <p:pic>
        <p:nvPicPr>
          <p:cNvPr id="7" name="Image 6" descr="CourseHeros-logo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1600" y="4495800"/>
            <a:ext cx="3352800" cy="2013212"/>
          </a:xfrm>
          <a:prstGeom prst="rect">
            <a:avLst/>
          </a:prstGeom>
        </p:spPr>
      </p:pic>
      <p:pic>
        <p:nvPicPr>
          <p:cNvPr id="8" name="Image 7" descr="images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6600" y="1066800"/>
            <a:ext cx="1051152" cy="245268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0E9F2F-E111-6D75-BB8D-FF2C56F9E3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Image 7" descr="format présentation horizontale.jpg">
            <a:extLst>
              <a:ext uri="{FF2B5EF4-FFF2-40B4-BE49-F238E27FC236}">
                <a16:creationId xmlns:a16="http://schemas.microsoft.com/office/drawing/2014/main" id="{26B1E16D-AABD-1D0F-1F71-7D49FBD52C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38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2" name="ZoneTexte 2">
            <a:extLst>
              <a:ext uri="{FF2B5EF4-FFF2-40B4-BE49-F238E27FC236}">
                <a16:creationId xmlns:a16="http://schemas.microsoft.com/office/drawing/2014/main" id="{7B4785F8-5604-F202-18C5-3A8599B230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7375" y="4872038"/>
            <a:ext cx="6286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sz="1800" noProof="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fr-FR" sz="2800" b="1" noProof="0" dirty="0">
              <a:solidFill>
                <a:srgbClr val="7F7F7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603" name="Rectangle 5">
            <a:extLst>
              <a:ext uri="{FF2B5EF4-FFF2-40B4-BE49-F238E27FC236}">
                <a16:creationId xmlns:a16="http://schemas.microsoft.com/office/drawing/2014/main" id="{35D70DCE-D420-FEBD-C95B-D95E23203B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8538" y="4005263"/>
            <a:ext cx="6029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fr-FR" sz="1800" noProof="0" dirty="0">
              <a:latin typeface="Arial" panose="020B0604020202020204" pitchFamily="34" charset="0"/>
            </a:endParaRPr>
          </a:p>
        </p:txBody>
      </p:sp>
      <p:sp>
        <p:nvSpPr>
          <p:cNvPr id="25604" name="Rectangle 8">
            <a:extLst>
              <a:ext uri="{FF2B5EF4-FFF2-40B4-BE49-F238E27FC236}">
                <a16:creationId xmlns:a16="http://schemas.microsoft.com/office/drawing/2014/main" id="{4C179389-3359-81C7-CECA-D63FC943D7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150" y="0"/>
            <a:ext cx="68405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fr-FR" noProof="0" dirty="0">
              <a:latin typeface="Arial" panose="020B0604020202020204" pitchFamily="34" charset="0"/>
            </a:endParaRPr>
          </a:p>
        </p:txBody>
      </p:sp>
      <p:sp>
        <p:nvSpPr>
          <p:cNvPr id="25605" name="Rectangle 6">
            <a:extLst>
              <a:ext uri="{FF2B5EF4-FFF2-40B4-BE49-F238E27FC236}">
                <a16:creationId xmlns:a16="http://schemas.microsoft.com/office/drawing/2014/main" id="{53F34246-ECE8-6958-DFB6-A7FDB21037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450" y="620713"/>
            <a:ext cx="6408738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fr-FR" sz="4400" b="1" noProof="0" dirty="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fr-FR" sz="4400" b="1" noProof="0" dirty="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fr-FR" sz="4400" b="1" noProof="0" dirty="0">
              <a:latin typeface="Arial" panose="020B0604020202020204" pitchFamily="34" charset="0"/>
            </a:endParaRPr>
          </a:p>
        </p:txBody>
      </p:sp>
      <p:sp>
        <p:nvSpPr>
          <p:cNvPr id="25606" name="Rectangle 7">
            <a:extLst>
              <a:ext uri="{FF2B5EF4-FFF2-40B4-BE49-F238E27FC236}">
                <a16:creationId xmlns:a16="http://schemas.microsoft.com/office/drawing/2014/main" id="{38FC6135-CA7F-819F-C7DF-28708B8338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533" y="2438400"/>
            <a:ext cx="8665467" cy="175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lvl="0" algn="ctr" eaLnBrk="1" hangingPunct="1">
              <a:spcBef>
                <a:spcPct val="0"/>
              </a:spcBef>
              <a:buNone/>
            </a:pPr>
            <a:r>
              <a:rPr lang="fr-FR" sz="3600" b="1" noProof="0" dirty="0">
                <a:latin typeface="Arial" panose="020B0604020202020204" pitchFamily="34" charset="0"/>
                <a:cs typeface="Times New Roman" panose="02020603050405020304" pitchFamily="18" charset="0"/>
              </a:rPr>
              <a:t>2. </a:t>
            </a:r>
            <a:r>
              <a:rPr lang="fr-FR" sz="3600" b="1" noProof="0" dirty="0"/>
              <a:t>Intervention du professeur RAUTOU : point sur les études médicales en cours</a:t>
            </a:r>
            <a:endParaRPr lang="fr-FR" sz="3600" b="1" noProof="0" dirty="0">
              <a:solidFill>
                <a:srgbClr val="FF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sz="3600" b="1" noProof="0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fr-FR" sz="3600" noProof="0" dirty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607" name="Rectangle 10">
            <a:extLst>
              <a:ext uri="{FF2B5EF4-FFF2-40B4-BE49-F238E27FC236}">
                <a16:creationId xmlns:a16="http://schemas.microsoft.com/office/drawing/2014/main" id="{8FA14CC6-A0E5-E587-33DD-B7D44FFAD3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836613"/>
            <a:ext cx="77041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None/>
            </a:pPr>
            <a:endParaRPr lang="fr-FR" sz="2800" b="1" noProof="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73420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0E9F2F-E111-6D75-BB8D-FF2C56F9E3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Image 7" descr="format présentation horizontale.jpg">
            <a:extLst>
              <a:ext uri="{FF2B5EF4-FFF2-40B4-BE49-F238E27FC236}">
                <a16:creationId xmlns:a16="http://schemas.microsoft.com/office/drawing/2014/main" id="{26B1E16D-AABD-1D0F-1F71-7D49FBD52C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38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2" name="ZoneTexte 2">
            <a:extLst>
              <a:ext uri="{FF2B5EF4-FFF2-40B4-BE49-F238E27FC236}">
                <a16:creationId xmlns:a16="http://schemas.microsoft.com/office/drawing/2014/main" id="{7B4785F8-5604-F202-18C5-3A8599B230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7375" y="4872038"/>
            <a:ext cx="6286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sz="1800" noProof="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fr-FR" sz="2800" b="1" noProof="0" dirty="0">
              <a:solidFill>
                <a:srgbClr val="7F7F7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603" name="Rectangle 5">
            <a:extLst>
              <a:ext uri="{FF2B5EF4-FFF2-40B4-BE49-F238E27FC236}">
                <a16:creationId xmlns:a16="http://schemas.microsoft.com/office/drawing/2014/main" id="{35D70DCE-D420-FEBD-C95B-D95E23203B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8538" y="4005263"/>
            <a:ext cx="6029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fr-FR" sz="1800" noProof="0" dirty="0">
              <a:latin typeface="Arial" panose="020B0604020202020204" pitchFamily="34" charset="0"/>
            </a:endParaRPr>
          </a:p>
        </p:txBody>
      </p:sp>
      <p:sp>
        <p:nvSpPr>
          <p:cNvPr id="25604" name="Rectangle 8">
            <a:extLst>
              <a:ext uri="{FF2B5EF4-FFF2-40B4-BE49-F238E27FC236}">
                <a16:creationId xmlns:a16="http://schemas.microsoft.com/office/drawing/2014/main" id="{4C179389-3359-81C7-CECA-D63FC943D7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150" y="0"/>
            <a:ext cx="68405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fr-FR" noProof="0" dirty="0">
              <a:latin typeface="Arial" panose="020B0604020202020204" pitchFamily="34" charset="0"/>
            </a:endParaRPr>
          </a:p>
        </p:txBody>
      </p:sp>
      <p:sp>
        <p:nvSpPr>
          <p:cNvPr id="25605" name="Rectangle 6">
            <a:extLst>
              <a:ext uri="{FF2B5EF4-FFF2-40B4-BE49-F238E27FC236}">
                <a16:creationId xmlns:a16="http://schemas.microsoft.com/office/drawing/2014/main" id="{53F34246-ECE8-6958-DFB6-A7FDB21037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450" y="620713"/>
            <a:ext cx="6408738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fr-FR" sz="4400" b="1" noProof="0" dirty="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fr-FR" sz="4400" b="1" noProof="0" dirty="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fr-FR" sz="4400" b="1" noProof="0" dirty="0">
              <a:latin typeface="Arial" panose="020B0604020202020204" pitchFamily="34" charset="0"/>
            </a:endParaRPr>
          </a:p>
        </p:txBody>
      </p:sp>
      <p:sp>
        <p:nvSpPr>
          <p:cNvPr id="25606" name="Rectangle 7">
            <a:extLst>
              <a:ext uri="{FF2B5EF4-FFF2-40B4-BE49-F238E27FC236}">
                <a16:creationId xmlns:a16="http://schemas.microsoft.com/office/drawing/2014/main" id="{38FC6135-CA7F-819F-C7DF-28708B8338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41" y="2513698"/>
            <a:ext cx="866546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sz="3600" b="1" noProof="0" dirty="0">
                <a:latin typeface="Arial" panose="020B0604020202020204" pitchFamily="34" charset="0"/>
                <a:cs typeface="Times New Roman" panose="02020603050405020304" pitchFamily="18" charset="0"/>
              </a:rPr>
              <a:t>3. Présentation du nouveau site internet</a:t>
            </a:r>
            <a:endParaRPr lang="fr-FR" sz="3600" noProof="0" dirty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607" name="Rectangle 10">
            <a:extLst>
              <a:ext uri="{FF2B5EF4-FFF2-40B4-BE49-F238E27FC236}">
                <a16:creationId xmlns:a16="http://schemas.microsoft.com/office/drawing/2014/main" id="{8FA14CC6-A0E5-E587-33DD-B7D44FFAD3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836613"/>
            <a:ext cx="77041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None/>
            </a:pPr>
            <a:endParaRPr lang="fr-FR" sz="2800" b="1" noProof="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73420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74B813-3128-0FED-C8E6-6809702805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ZoneTexte 2">
            <a:extLst>
              <a:ext uri="{FF2B5EF4-FFF2-40B4-BE49-F238E27FC236}">
                <a16:creationId xmlns:a16="http://schemas.microsoft.com/office/drawing/2014/main" id="{3AAD7276-1F35-32C7-4534-5B706CD8E3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7375" y="4872038"/>
            <a:ext cx="6286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sz="1800" noProof="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fr-FR" sz="2800" b="1" noProof="0" dirty="0">
              <a:solidFill>
                <a:srgbClr val="7F7F7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603" name="Rectangle 5">
            <a:extLst>
              <a:ext uri="{FF2B5EF4-FFF2-40B4-BE49-F238E27FC236}">
                <a16:creationId xmlns:a16="http://schemas.microsoft.com/office/drawing/2014/main" id="{8F84C67A-FD26-5B2C-02A2-10CC20FDB9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8538" y="4005263"/>
            <a:ext cx="6029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fr-FR" sz="1800" noProof="0" dirty="0">
              <a:latin typeface="Arial" panose="020B0604020202020204" pitchFamily="34" charset="0"/>
            </a:endParaRPr>
          </a:p>
        </p:txBody>
      </p:sp>
      <p:sp>
        <p:nvSpPr>
          <p:cNvPr id="25604" name="Rectangle 8">
            <a:extLst>
              <a:ext uri="{FF2B5EF4-FFF2-40B4-BE49-F238E27FC236}">
                <a16:creationId xmlns:a16="http://schemas.microsoft.com/office/drawing/2014/main" id="{0DF9E11B-D494-F66B-C78A-DEE8E569BF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150" y="0"/>
            <a:ext cx="68405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fr-FR" noProof="0" dirty="0">
              <a:latin typeface="Arial" panose="020B0604020202020204" pitchFamily="34" charset="0"/>
            </a:endParaRPr>
          </a:p>
        </p:txBody>
      </p:sp>
      <p:sp>
        <p:nvSpPr>
          <p:cNvPr id="25605" name="Rectangle 6">
            <a:extLst>
              <a:ext uri="{FF2B5EF4-FFF2-40B4-BE49-F238E27FC236}">
                <a16:creationId xmlns:a16="http://schemas.microsoft.com/office/drawing/2014/main" id="{340D9F28-FF25-C0C0-42F9-DBDA40C411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450" y="620713"/>
            <a:ext cx="6408738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fr-FR" sz="4400" b="1" noProof="0" dirty="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fr-FR" sz="4400" b="1" noProof="0" dirty="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fr-FR" sz="4400" b="1" noProof="0" dirty="0">
              <a:latin typeface="Arial" panose="020B0604020202020204" pitchFamily="34" charset="0"/>
            </a:endParaRPr>
          </a:p>
        </p:txBody>
      </p:sp>
      <p:sp>
        <p:nvSpPr>
          <p:cNvPr id="25607" name="Rectangle 10">
            <a:extLst>
              <a:ext uri="{FF2B5EF4-FFF2-40B4-BE49-F238E27FC236}">
                <a16:creationId xmlns:a16="http://schemas.microsoft.com/office/drawing/2014/main" id="{9E118A74-D567-1698-E4EA-7A942A1326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836613"/>
            <a:ext cx="77041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None/>
            </a:pPr>
            <a:endParaRPr lang="fr-FR" sz="2800" b="1" noProof="0" dirty="0">
              <a:latin typeface="Arial" panose="020B0604020202020204" pitchFamily="34" charset="0"/>
            </a:endParaRPr>
          </a:p>
        </p:txBody>
      </p:sp>
      <p:pic>
        <p:nvPicPr>
          <p:cNvPr id="9" name="Image 8" descr="Capture d’écran 2025-01-13 093113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7869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909B3A-C74E-EC0D-55E9-D62BDB33C0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Image 7" descr="format présentation horizontale.jpg">
            <a:extLst>
              <a:ext uri="{FF2B5EF4-FFF2-40B4-BE49-F238E27FC236}">
                <a16:creationId xmlns:a16="http://schemas.microsoft.com/office/drawing/2014/main" id="{7B68B539-B93E-4803-BE0E-DD9F6A926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38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2" name="ZoneTexte 2">
            <a:extLst>
              <a:ext uri="{FF2B5EF4-FFF2-40B4-BE49-F238E27FC236}">
                <a16:creationId xmlns:a16="http://schemas.microsoft.com/office/drawing/2014/main" id="{CCF8AE07-6C89-C942-1343-7B3C36D8D1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7375" y="4872038"/>
            <a:ext cx="6286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sz="1800" noProof="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fr-FR" sz="2800" b="1" noProof="0" dirty="0">
              <a:solidFill>
                <a:srgbClr val="7F7F7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603" name="Rectangle 5">
            <a:extLst>
              <a:ext uri="{FF2B5EF4-FFF2-40B4-BE49-F238E27FC236}">
                <a16:creationId xmlns:a16="http://schemas.microsoft.com/office/drawing/2014/main" id="{2E6487E7-F221-4C3F-B917-3C08C6E411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8538" y="4005263"/>
            <a:ext cx="6029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fr-FR" sz="1800" noProof="0" dirty="0">
              <a:latin typeface="Arial" panose="020B0604020202020204" pitchFamily="34" charset="0"/>
            </a:endParaRPr>
          </a:p>
        </p:txBody>
      </p:sp>
      <p:sp>
        <p:nvSpPr>
          <p:cNvPr id="25604" name="Rectangle 8">
            <a:extLst>
              <a:ext uri="{FF2B5EF4-FFF2-40B4-BE49-F238E27FC236}">
                <a16:creationId xmlns:a16="http://schemas.microsoft.com/office/drawing/2014/main" id="{BAF2FBD0-08B5-7060-6318-53445279C1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150" y="0"/>
            <a:ext cx="68405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fr-FR" noProof="0" dirty="0">
              <a:latin typeface="Arial" panose="020B0604020202020204" pitchFamily="34" charset="0"/>
            </a:endParaRPr>
          </a:p>
        </p:txBody>
      </p:sp>
      <p:sp>
        <p:nvSpPr>
          <p:cNvPr id="25605" name="Rectangle 6">
            <a:extLst>
              <a:ext uri="{FF2B5EF4-FFF2-40B4-BE49-F238E27FC236}">
                <a16:creationId xmlns:a16="http://schemas.microsoft.com/office/drawing/2014/main" id="{01B4B2D4-885B-7662-7FB3-A835FE46DB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450" y="620713"/>
            <a:ext cx="6408738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fr-FR" sz="4400" b="1" noProof="0" dirty="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fr-FR" sz="4400" b="1" noProof="0" dirty="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fr-FR" sz="4400" b="1" noProof="0" dirty="0">
              <a:latin typeface="Arial" panose="020B0604020202020204" pitchFamily="34" charset="0"/>
            </a:endParaRPr>
          </a:p>
        </p:txBody>
      </p:sp>
      <p:sp>
        <p:nvSpPr>
          <p:cNvPr id="25606" name="Rectangle 7">
            <a:extLst>
              <a:ext uri="{FF2B5EF4-FFF2-40B4-BE49-F238E27FC236}">
                <a16:creationId xmlns:a16="http://schemas.microsoft.com/office/drawing/2014/main" id="{67695D33-AB80-B8DA-8FDC-32056899DB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41" y="2513698"/>
            <a:ext cx="866546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sz="3600" b="1" noProof="0" dirty="0">
                <a:latin typeface="Arial" panose="020B0604020202020204" pitchFamily="34" charset="0"/>
                <a:cs typeface="Times New Roman" panose="02020603050405020304" pitchFamily="18" charset="0"/>
              </a:rPr>
              <a:t>4. Vidéo: Thrombose Porte 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sz="3600" b="1" noProof="0" dirty="0">
                <a:latin typeface="Arial" panose="020B0604020202020204" pitchFamily="34" charset="0"/>
                <a:cs typeface="Times New Roman" panose="02020603050405020304" pitchFamily="18" charset="0"/>
              </a:rPr>
              <a:t> témoignage d’un patient </a:t>
            </a:r>
          </a:p>
        </p:txBody>
      </p:sp>
      <p:sp>
        <p:nvSpPr>
          <p:cNvPr id="25607" name="Rectangle 10">
            <a:extLst>
              <a:ext uri="{FF2B5EF4-FFF2-40B4-BE49-F238E27FC236}">
                <a16:creationId xmlns:a16="http://schemas.microsoft.com/office/drawing/2014/main" id="{34842A90-F99B-8175-3561-C1294D9367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836613"/>
            <a:ext cx="77041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None/>
            </a:pPr>
            <a:endParaRPr lang="fr-FR" sz="2800" b="1" noProof="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5466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7693D7-0AF7-E1C3-A1FF-42A3C28601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ZoneTexte 2">
            <a:extLst>
              <a:ext uri="{FF2B5EF4-FFF2-40B4-BE49-F238E27FC236}">
                <a16:creationId xmlns:a16="http://schemas.microsoft.com/office/drawing/2014/main" id="{0528166D-AEF9-04D5-3A3A-ABBBCE2598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6031" y="4511278"/>
            <a:ext cx="4714875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sz="1350" noProof="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fr-FR" sz="2100" b="1" noProof="0" dirty="0">
              <a:solidFill>
                <a:srgbClr val="7F7F7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603" name="Rectangle 5">
            <a:extLst>
              <a:ext uri="{FF2B5EF4-FFF2-40B4-BE49-F238E27FC236}">
                <a16:creationId xmlns:a16="http://schemas.microsoft.com/office/drawing/2014/main" id="{D4D9A3C5-C196-FC5B-A0AB-E4A9BD8266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4405" y="3861198"/>
            <a:ext cx="4521994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fr-FR" sz="1350" noProof="0" dirty="0">
              <a:latin typeface="Arial" panose="020B0604020202020204" pitchFamily="34" charset="0"/>
            </a:endParaRPr>
          </a:p>
        </p:txBody>
      </p:sp>
      <p:sp>
        <p:nvSpPr>
          <p:cNvPr id="25604" name="Rectangle 8">
            <a:extLst>
              <a:ext uri="{FF2B5EF4-FFF2-40B4-BE49-F238E27FC236}">
                <a16:creationId xmlns:a16="http://schemas.microsoft.com/office/drawing/2014/main" id="{254F4B8A-748E-5874-FEF3-CA110ED4FB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9362" y="857250"/>
            <a:ext cx="51304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fr-FR" sz="2400" noProof="0" dirty="0">
              <a:latin typeface="Arial" panose="020B0604020202020204" pitchFamily="34" charset="0"/>
            </a:endParaRPr>
          </a:p>
        </p:txBody>
      </p:sp>
      <p:sp>
        <p:nvSpPr>
          <p:cNvPr id="25605" name="Rectangle 6">
            <a:extLst>
              <a:ext uri="{FF2B5EF4-FFF2-40B4-BE49-F238E27FC236}">
                <a16:creationId xmlns:a16="http://schemas.microsoft.com/office/drawing/2014/main" id="{74DB02DD-7349-3B48-DB12-63682FB9BF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3587" y="1322786"/>
            <a:ext cx="4806554" cy="161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fr-FR" sz="3300" b="1" noProof="0" dirty="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fr-FR" sz="3300" b="1" noProof="0" dirty="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fr-FR" sz="3300" b="1" noProof="0" dirty="0">
              <a:latin typeface="Arial" panose="020B0604020202020204" pitchFamily="34" charset="0"/>
            </a:endParaRPr>
          </a:p>
        </p:txBody>
      </p:sp>
      <p:sp>
        <p:nvSpPr>
          <p:cNvPr id="25607" name="Rectangle 10">
            <a:extLst>
              <a:ext uri="{FF2B5EF4-FFF2-40B4-BE49-F238E27FC236}">
                <a16:creationId xmlns:a16="http://schemas.microsoft.com/office/drawing/2014/main" id="{C6C8F35D-1638-CD2B-50F0-C1E1C3DE0E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0011" y="1484710"/>
            <a:ext cx="577810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None/>
            </a:pPr>
            <a:endParaRPr lang="fr-FR" sz="2100" b="1" noProof="0" dirty="0">
              <a:latin typeface="Arial" panose="020B0604020202020204" pitchFamily="34" charset="0"/>
            </a:endParaRPr>
          </a:p>
        </p:txBody>
      </p:sp>
      <p:pic>
        <p:nvPicPr>
          <p:cNvPr id="2" name="Image 1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60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Image 7" descr="format présentation horizontale.jpg">
            <a:extLst>
              <a:ext uri="{FF2B5EF4-FFF2-40B4-BE49-F238E27FC236}">
                <a16:creationId xmlns:a16="http://schemas.microsoft.com/office/drawing/2014/main" id="{862D6D48-741A-6C4C-8BFD-776945E2A3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98"/>
            <a:ext cx="9144000" cy="689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ZoneTexte 2">
            <a:extLst>
              <a:ext uri="{FF2B5EF4-FFF2-40B4-BE49-F238E27FC236}">
                <a16:creationId xmlns:a16="http://schemas.microsoft.com/office/drawing/2014/main" id="{580BC98D-0E1A-2A40-85F9-51D671773A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7375" y="4872038"/>
            <a:ext cx="6286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sz="1800" noProof="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fr-FR" sz="2800" b="1" noProof="0" dirty="0">
              <a:solidFill>
                <a:srgbClr val="7F7F7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11" name="Rectangle 5">
            <a:extLst>
              <a:ext uri="{FF2B5EF4-FFF2-40B4-BE49-F238E27FC236}">
                <a16:creationId xmlns:a16="http://schemas.microsoft.com/office/drawing/2014/main" id="{FB20A4EF-1E34-0141-AB67-6B1DCCAE37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8538" y="4005263"/>
            <a:ext cx="6029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fr-FR" sz="1800" noProof="0" dirty="0">
              <a:latin typeface="Arial" panose="020B0604020202020204" pitchFamily="34" charset="0"/>
            </a:endParaRPr>
          </a:p>
        </p:txBody>
      </p:sp>
      <p:sp>
        <p:nvSpPr>
          <p:cNvPr id="17412" name="Rectangle 8">
            <a:extLst>
              <a:ext uri="{FF2B5EF4-FFF2-40B4-BE49-F238E27FC236}">
                <a16:creationId xmlns:a16="http://schemas.microsoft.com/office/drawing/2014/main" id="{C5AFC95F-C6B6-AF4F-B3F3-5ABA0FE9FD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150" y="0"/>
            <a:ext cx="68405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fr-FR" noProof="0" dirty="0">
              <a:latin typeface="Arial" panose="020B0604020202020204" pitchFamily="34" charset="0"/>
            </a:endParaRPr>
          </a:p>
        </p:txBody>
      </p:sp>
      <p:sp>
        <p:nvSpPr>
          <p:cNvPr id="17413" name="Rectangle 6">
            <a:extLst>
              <a:ext uri="{FF2B5EF4-FFF2-40B4-BE49-F238E27FC236}">
                <a16:creationId xmlns:a16="http://schemas.microsoft.com/office/drawing/2014/main" id="{A108D1E6-5F6E-1A40-BB19-B0243E3FE7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450" y="620713"/>
            <a:ext cx="6408738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fr-FR" sz="4400" b="1" noProof="0" dirty="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fr-FR" sz="4400" b="1" noProof="0" dirty="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fr-FR" sz="4400" b="1" noProof="0" dirty="0">
              <a:latin typeface="Arial" panose="020B0604020202020204" pitchFamily="34" charset="0"/>
            </a:endParaRPr>
          </a:p>
        </p:txBody>
      </p:sp>
      <p:sp>
        <p:nvSpPr>
          <p:cNvPr id="17414" name="Rectangle 7">
            <a:extLst>
              <a:ext uri="{FF2B5EF4-FFF2-40B4-BE49-F238E27FC236}">
                <a16:creationId xmlns:a16="http://schemas.microsoft.com/office/drawing/2014/main" id="{5DF13A05-B470-CD43-9DD4-0D2547C92F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0001" y="229620"/>
            <a:ext cx="72720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sz="3600" b="1" noProof="0" dirty="0">
                <a:latin typeface="Arial" panose="020B0604020202020204" pitchFamily="34" charset="0"/>
              </a:rPr>
              <a:t>Ordre du jour</a:t>
            </a:r>
            <a:endParaRPr lang="fr-FR" sz="3600" noProof="0" dirty="0">
              <a:latin typeface="Arial" panose="020B0604020202020204" pitchFamily="34" charset="0"/>
            </a:endParaRPr>
          </a:p>
        </p:txBody>
      </p:sp>
      <p:sp>
        <p:nvSpPr>
          <p:cNvPr id="17415" name="Rectangle 10">
            <a:extLst>
              <a:ext uri="{FF2B5EF4-FFF2-40B4-BE49-F238E27FC236}">
                <a16:creationId xmlns:a16="http://schemas.microsoft.com/office/drawing/2014/main" id="{05530FF5-1221-BC40-B85D-2188BA49C8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836613"/>
            <a:ext cx="77041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None/>
            </a:pPr>
            <a:endParaRPr lang="fr-FR" sz="2800" b="1" noProof="0" dirty="0">
              <a:latin typeface="Arial" panose="020B0604020202020204" pitchFamily="34" charset="0"/>
            </a:endParaRPr>
          </a:p>
        </p:txBody>
      </p:sp>
      <p:sp>
        <p:nvSpPr>
          <p:cNvPr id="17416" name="Rectangle 1">
            <a:extLst>
              <a:ext uri="{FF2B5EF4-FFF2-40B4-BE49-F238E27FC236}">
                <a16:creationId xmlns:a16="http://schemas.microsoft.com/office/drawing/2014/main" id="{4495A97B-E317-1649-B2E5-2B5A2F5181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125" y="1295527"/>
            <a:ext cx="8143875" cy="5539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lvl="0" algn="just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  <a:tabLst>
                <a:tab pos="630555" algn="l"/>
              </a:tabLst>
            </a:pPr>
            <a:r>
              <a:rPr lang="fr-FR" sz="2400" noProof="0" dirty="0"/>
              <a:t>Actions réalisées en 2024</a:t>
            </a:r>
          </a:p>
          <a:p>
            <a:pPr lvl="0" algn="just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  <a:tabLst>
                <a:tab pos="630555" algn="l"/>
              </a:tabLst>
            </a:pPr>
            <a:r>
              <a:rPr lang="fr-FR" sz="2400" noProof="0" dirty="0"/>
              <a:t>Intervention du professeur RAUTOU : point sur les études médicales en cours</a:t>
            </a:r>
            <a:endParaRPr lang="fr-FR" sz="2400" noProof="0" dirty="0">
              <a:solidFill>
                <a:srgbClr val="FF0000"/>
              </a:solidFill>
            </a:endParaRPr>
          </a:p>
          <a:p>
            <a:pPr lvl="0" algn="just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  <a:tabLst>
                <a:tab pos="630555" algn="l"/>
              </a:tabLst>
            </a:pPr>
            <a:r>
              <a:rPr lang="fr-FR" sz="2400" noProof="0" dirty="0"/>
              <a:t>Présentation du nouveau site internet </a:t>
            </a:r>
          </a:p>
          <a:p>
            <a:pPr lvl="0" algn="just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  <a:tabLst>
                <a:tab pos="630555" algn="l"/>
              </a:tabLst>
            </a:pPr>
            <a:r>
              <a:rPr lang="fr-FR" sz="2400" noProof="0" dirty="0"/>
              <a:t>Diffusion Vidéo Thrombose Porte : témoignage d’un patient</a:t>
            </a:r>
          </a:p>
          <a:p>
            <a:pPr lvl="0" algn="just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  <a:tabLst>
                <a:tab pos="630555" algn="l"/>
              </a:tabLst>
            </a:pPr>
            <a:r>
              <a:rPr lang="fr-FR" sz="2400" noProof="0" dirty="0"/>
              <a:t>Projets 2025</a:t>
            </a:r>
          </a:p>
          <a:p>
            <a:pPr lvl="0" algn="just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  <a:tabLst>
                <a:tab pos="630555" algn="l"/>
              </a:tabLst>
            </a:pPr>
            <a:r>
              <a:rPr lang="fr-FR" sz="2400" noProof="0" dirty="0"/>
              <a:t>Intervention de Agnès DUMAS : point sur LIVES</a:t>
            </a:r>
          </a:p>
          <a:p>
            <a:pPr lvl="0" algn="just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  <a:tabLst>
                <a:tab pos="630555" algn="l"/>
              </a:tabLst>
            </a:pPr>
            <a:r>
              <a:rPr lang="fr-FR" sz="2400" noProof="0" dirty="0"/>
              <a:t>Bilan financier 2024 et budget prévisionnel 2025 </a:t>
            </a:r>
          </a:p>
          <a:p>
            <a:pPr lvl="0" algn="just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  <a:tabLst>
                <a:tab pos="630555" algn="l"/>
              </a:tabLst>
            </a:pPr>
            <a:r>
              <a:rPr lang="fr-FR" sz="2400" noProof="0" dirty="0"/>
              <a:t>Fixation du montant de l’adhésion</a:t>
            </a:r>
          </a:p>
          <a:p>
            <a:pPr lvl="0" algn="just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  <a:tabLst>
                <a:tab pos="630555" algn="l"/>
              </a:tabLst>
            </a:pPr>
            <a:r>
              <a:rPr lang="fr-FR" sz="2400" noProof="0" dirty="0"/>
              <a:t>Élection Administrateurs</a:t>
            </a:r>
          </a:p>
          <a:p>
            <a:pPr lvl="0" algn="just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  <a:tabLst>
                <a:tab pos="630555" algn="l"/>
              </a:tabLst>
            </a:pPr>
            <a:r>
              <a:rPr lang="fr-FR" sz="2400" noProof="0" dirty="0"/>
              <a:t>Questions diverses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Image 7" descr="format présentation horizontale.jpg">
            <a:extLst>
              <a:ext uri="{FF2B5EF4-FFF2-40B4-BE49-F238E27FC236}">
                <a16:creationId xmlns:a16="http://schemas.microsoft.com/office/drawing/2014/main" id="{5798D803-6416-A145-853E-BEC6801E8B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6" name="Rectangle 2">
            <a:extLst>
              <a:ext uri="{FF2B5EF4-FFF2-40B4-BE49-F238E27FC236}">
                <a16:creationId xmlns:a16="http://schemas.microsoft.com/office/drawing/2014/main" id="{65C36C5C-B029-1C48-97A8-351156CC9D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3048000"/>
            <a:ext cx="82915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b="1" noProof="0" dirty="0">
                <a:latin typeface="Arial" panose="020B0604020202020204" pitchFamily="34" charset="0"/>
              </a:rPr>
              <a:t>5. </a:t>
            </a:r>
            <a:r>
              <a:rPr lang="fr-FR" sz="3600" b="1" noProof="0" dirty="0">
                <a:latin typeface="Arial" panose="020B0604020202020204" pitchFamily="34" charset="0"/>
              </a:rPr>
              <a:t>Projets 2025 </a:t>
            </a:r>
          </a:p>
        </p:txBody>
      </p:sp>
    </p:spTree>
    <p:extLst>
      <p:ext uri="{BB962C8B-B14F-4D97-AF65-F5344CB8AC3E}">
        <p14:creationId xmlns:p14="http://schemas.microsoft.com/office/powerpoint/2010/main" val="37213480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Image 7" descr="format présentation horizontale.jpg">
            <a:extLst>
              <a:ext uri="{FF2B5EF4-FFF2-40B4-BE49-F238E27FC236}">
                <a16:creationId xmlns:a16="http://schemas.microsoft.com/office/drawing/2014/main" id="{5798D803-6416-A145-853E-BEC6801E8B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6" name="Rectangle 2">
            <a:extLst>
              <a:ext uri="{FF2B5EF4-FFF2-40B4-BE49-F238E27FC236}">
                <a16:creationId xmlns:a16="http://schemas.microsoft.com/office/drawing/2014/main" id="{65C36C5C-B029-1C48-97A8-351156CC9D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593" y="314383"/>
            <a:ext cx="82915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b="1" noProof="0" dirty="0">
                <a:latin typeface="Arial" panose="020B0604020202020204" pitchFamily="34" charset="0"/>
              </a:rPr>
              <a:t>   </a:t>
            </a:r>
            <a:r>
              <a:rPr lang="fr-FR" sz="3600" b="1" noProof="0" dirty="0">
                <a:latin typeface="Arial" panose="020B0604020202020204" pitchFamily="34" charset="0"/>
              </a:rPr>
              <a:t>Projets 2025 </a:t>
            </a:r>
          </a:p>
        </p:txBody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090305C6-D28A-5F47-84E4-CD9560CEF8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1066800"/>
            <a:ext cx="8001000" cy="5109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890588" indent="-433388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endParaRPr lang="fr-FR" sz="1000" b="1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2438" lvl="1" indent="-452438" algn="just"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fr-FR" b="1" u="sng" noProof="0" dirty="0">
                <a:latin typeface="Arial" panose="020B0604020202020204" pitchFamily="34" charset="0"/>
              </a:rPr>
              <a:t>Poursuite des activités courantes:</a:t>
            </a:r>
          </a:p>
          <a:p>
            <a:pPr marL="893763" lvl="2" indent="-263525" algn="just" eaLnBrk="1" hangingPunct="1">
              <a:spcBef>
                <a:spcPct val="0"/>
              </a:spcBef>
              <a:buFont typeface="Wingdings" charset="2"/>
              <a:buChar char="ü"/>
            </a:pPr>
            <a:r>
              <a:rPr lang="fr-FR" noProof="0" dirty="0">
                <a:latin typeface="Arial" panose="020B0604020202020204" pitchFamily="34" charset="0"/>
              </a:rPr>
              <a:t>Permanences sur Beaujon et en Province</a:t>
            </a:r>
          </a:p>
          <a:p>
            <a:pPr marL="893763" lvl="2" indent="-263525" eaLnBrk="1" hangingPunct="1">
              <a:spcBef>
                <a:spcPct val="0"/>
              </a:spcBef>
              <a:buFont typeface="Wingdings" charset="2"/>
              <a:buChar char="ü"/>
            </a:pPr>
            <a:r>
              <a:rPr lang="fr-FR" noProof="0" dirty="0">
                <a:solidFill>
                  <a:srgbClr val="000000"/>
                </a:solidFill>
                <a:latin typeface="Arial" panose="020B0604020202020204" pitchFamily="34" charset="0"/>
              </a:rPr>
              <a:t>Continuation, voire renforcement des correspondants régionaux</a:t>
            </a:r>
          </a:p>
          <a:p>
            <a:pPr marL="893763" lvl="2" indent="-263525" algn="just" eaLnBrk="1" hangingPunct="1">
              <a:spcBef>
                <a:spcPct val="0"/>
              </a:spcBef>
              <a:buFont typeface="Wingdings" charset="2"/>
              <a:buChar char="ü"/>
            </a:pPr>
            <a:r>
              <a:rPr lang="fr-FR" noProof="0" dirty="0">
                <a:solidFill>
                  <a:srgbClr val="000000"/>
                </a:solidFill>
                <a:latin typeface="Arial" panose="020B0604020202020204" pitchFamily="34" charset="0"/>
              </a:rPr>
              <a:t>Collaboration renforcée avec les CCMVF</a:t>
            </a:r>
          </a:p>
          <a:p>
            <a:pPr marL="893763" lvl="2" indent="-263525" algn="just" eaLnBrk="1" hangingPunct="1">
              <a:spcBef>
                <a:spcPct val="0"/>
              </a:spcBef>
              <a:buFont typeface="Wingdings" charset="2"/>
              <a:buChar char="ü"/>
            </a:pPr>
            <a:r>
              <a:rPr lang="fr-FR" noProof="0" dirty="0">
                <a:solidFill>
                  <a:srgbClr val="000000"/>
                </a:solidFill>
                <a:latin typeface="Arial" panose="020B0604020202020204" pitchFamily="34" charset="0"/>
              </a:rPr>
              <a:t>Ateliers « Annonce du diagnostic » à Beaujon</a:t>
            </a:r>
          </a:p>
          <a:p>
            <a:pPr marL="893763" lvl="2" indent="-263525" algn="just" eaLnBrk="1" hangingPunct="1">
              <a:spcBef>
                <a:spcPct val="0"/>
              </a:spcBef>
              <a:buFont typeface="Wingdings" charset="2"/>
              <a:buChar char="ü"/>
            </a:pPr>
            <a:r>
              <a:rPr lang="fr-FR" noProof="0" dirty="0">
                <a:solidFill>
                  <a:srgbClr val="000000"/>
                </a:solidFill>
                <a:latin typeface="Arial" panose="020B0604020202020204" pitchFamily="34" charset="0"/>
              </a:rPr>
              <a:t>Participation aux réunions / congrès médicaux / séminaires</a:t>
            </a:r>
          </a:p>
          <a:p>
            <a:pPr marL="893763" lvl="2" indent="-263525" algn="just" eaLnBrk="1" hangingPunct="1">
              <a:spcBef>
                <a:spcPct val="0"/>
              </a:spcBef>
              <a:buFont typeface="Wingdings" charset="2"/>
              <a:buChar char="ü"/>
            </a:pPr>
            <a:r>
              <a:rPr lang="fr-FR" noProof="0" dirty="0">
                <a:solidFill>
                  <a:srgbClr val="000000"/>
                </a:solidFill>
                <a:latin typeface="Arial" panose="020B0604020202020204" pitchFamily="34" charset="0"/>
              </a:rPr>
              <a:t>Communication via Newsletters, Facebook, messagerie, </a:t>
            </a:r>
            <a:r>
              <a:rPr lang="fr-FR" noProof="0" dirty="0" err="1">
                <a:solidFill>
                  <a:srgbClr val="000000"/>
                </a:solidFill>
                <a:latin typeface="Arial" panose="020B0604020202020204" pitchFamily="34" charset="0"/>
              </a:rPr>
              <a:t>Linkedln</a:t>
            </a:r>
            <a:endParaRPr lang="fr-FR" noProof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893763" lvl="2" indent="-263525" algn="just" eaLnBrk="1" hangingPunct="1">
              <a:spcBef>
                <a:spcPct val="0"/>
              </a:spcBef>
              <a:buFont typeface="Wingdings" charset="2"/>
              <a:buChar char="ü"/>
            </a:pPr>
            <a:r>
              <a:rPr lang="fr-FR" b="1" u="sng" noProof="0" dirty="0">
                <a:latin typeface="Arial" panose="020B0604020202020204" pitchFamily="34" charset="0"/>
              </a:rPr>
              <a:t>Course des héros 2025 </a:t>
            </a:r>
            <a:r>
              <a:rPr lang="fr-FR" noProof="0" dirty="0">
                <a:latin typeface="Arial" panose="020B0604020202020204" pitchFamily="34" charset="0"/>
              </a:rPr>
              <a:t>(le 16 Juin) au parc de Saint-Cloud. </a:t>
            </a:r>
          </a:p>
          <a:p>
            <a:pPr marL="893763" lvl="2" indent="-263525" eaLnBrk="1" hangingPunct="1">
              <a:spcBef>
                <a:spcPct val="0"/>
              </a:spcBef>
              <a:buNone/>
            </a:pPr>
            <a:r>
              <a:rPr lang="fr-FR" noProof="0" dirty="0">
                <a:solidFill>
                  <a:srgbClr val="FF0000"/>
                </a:solidFill>
                <a:latin typeface="Arial" panose="020B0604020202020204" pitchFamily="34" charset="0"/>
              </a:rPr>
              <a:t>	Rejoignez-nous pour cette matinée joyeuse</a:t>
            </a:r>
            <a:endParaRPr lang="fr-FR" sz="1000" noProof="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13480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Image 7" descr="format présentation horizontale.jpg">
            <a:extLst>
              <a:ext uri="{FF2B5EF4-FFF2-40B4-BE49-F238E27FC236}">
                <a16:creationId xmlns:a16="http://schemas.microsoft.com/office/drawing/2014/main" id="{5798D803-6416-A145-853E-BEC6801E8B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6" name="Rectangle 2">
            <a:extLst>
              <a:ext uri="{FF2B5EF4-FFF2-40B4-BE49-F238E27FC236}">
                <a16:creationId xmlns:a16="http://schemas.microsoft.com/office/drawing/2014/main" id="{65C36C5C-B029-1C48-97A8-351156CC9D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593" y="314383"/>
            <a:ext cx="82915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b="1" noProof="0" dirty="0">
                <a:latin typeface="Arial" panose="020B0604020202020204" pitchFamily="34" charset="0"/>
              </a:rPr>
              <a:t>   </a:t>
            </a:r>
            <a:r>
              <a:rPr lang="fr-FR" sz="3600" b="1" noProof="0" dirty="0">
                <a:latin typeface="Arial" panose="020B0604020202020204" pitchFamily="34" charset="0"/>
              </a:rPr>
              <a:t>Projets 2025 </a:t>
            </a:r>
          </a:p>
        </p:txBody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090305C6-D28A-5F47-84E4-CD9560CEF8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299" y="960714"/>
            <a:ext cx="8280400" cy="627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890588" indent="-433388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endParaRPr lang="fr-FR" sz="1000" b="1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fr-FR" sz="2400" b="1" u="sng" noProof="0" dirty="0">
                <a:latin typeface="Arial" panose="020B0604020202020204" pitchFamily="34" charset="0"/>
              </a:rPr>
              <a:t>2</a:t>
            </a:r>
            <a:r>
              <a:rPr lang="fr-FR" sz="2400" b="1" u="sng" baseline="30000" noProof="0" dirty="0">
                <a:latin typeface="Arial" panose="020B0604020202020204" pitchFamily="34" charset="0"/>
              </a:rPr>
              <a:t>ème</a:t>
            </a:r>
            <a:r>
              <a:rPr lang="fr-FR" sz="2400" b="1" u="sng" noProof="0" dirty="0">
                <a:latin typeface="Arial" panose="020B0604020202020204" pitchFamily="34" charset="0"/>
              </a:rPr>
              <a:t> webinaire</a:t>
            </a:r>
            <a:r>
              <a:rPr lang="fr-FR" sz="2400" noProof="0" dirty="0">
                <a:latin typeface="Arial" panose="020B0604020202020204" pitchFamily="34" charset="0"/>
              </a:rPr>
              <a:t> en partenariat avec le Centre de Référence (sujet à définir)</a:t>
            </a:r>
          </a:p>
          <a:p>
            <a:pPr lvl="1" algn="just" eaLnBrk="1" hangingPunct="1">
              <a:spcBef>
                <a:spcPct val="0"/>
              </a:spcBef>
              <a:buNone/>
            </a:pPr>
            <a:endParaRPr lang="fr-FR" sz="2400" noProof="0" dirty="0">
              <a:latin typeface="Arial" panose="020B0604020202020204" pitchFamily="34" charset="0"/>
            </a:endParaRPr>
          </a:p>
          <a:p>
            <a:pPr lvl="1" algn="just"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fr-FR" sz="2400" b="1" u="sng" noProof="0" dirty="0">
                <a:latin typeface="Arial" panose="020B0604020202020204" pitchFamily="34" charset="0"/>
              </a:rPr>
              <a:t>Activité Physique Adaptée :</a:t>
            </a:r>
            <a:r>
              <a:rPr lang="fr-FR" sz="2400" noProof="0" dirty="0">
                <a:latin typeface="Arial" panose="020B0604020202020204" pitchFamily="34" charset="0"/>
              </a:rPr>
              <a:t> Mise en place </a:t>
            </a:r>
            <a:r>
              <a:rPr lang="fr-FR" sz="2400" noProof="0" dirty="0">
                <a:latin typeface="Arial" panose="020B0604020202020204" pitchFamily="34" charset="0"/>
                <a:cs typeface="Arial" panose="020B0604020202020204" pitchFamily="34" charset="0"/>
              </a:rPr>
              <a:t>de nouveaux cycles (le prochain en Mars). </a:t>
            </a:r>
          </a:p>
          <a:p>
            <a:pPr marL="457200" lvl="1" indent="0" algn="just" eaLnBrk="1" hangingPunct="1">
              <a:spcBef>
                <a:spcPct val="0"/>
              </a:spcBef>
              <a:buNone/>
            </a:pPr>
            <a:r>
              <a:rPr lang="fr-FR" sz="2400" noProof="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fr-FR" sz="2000" noProof="0" dirty="0">
                <a:latin typeface="Arial" panose="020B0604020202020204" pitchFamily="34" charset="0"/>
                <a:cs typeface="Arial" panose="020B0604020202020204" pitchFamily="34" charset="0"/>
              </a:rPr>
              <a:t>La mairie de Clichy a accordé 2000 euros de subvention suite à</a:t>
            </a:r>
            <a:br>
              <a:rPr lang="fr-FR" sz="2000" noProof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000" noProof="0" dirty="0">
                <a:latin typeface="Arial" panose="020B0604020202020204" pitchFamily="34" charset="0"/>
                <a:cs typeface="Arial" panose="020B0604020202020204" pitchFamily="34" charset="0"/>
              </a:rPr>
              <a:t>       un appel à projet et une demande comparable a été transmise</a:t>
            </a:r>
            <a:br>
              <a:rPr lang="fr-FR" sz="2000" noProof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000" noProof="0" dirty="0">
                <a:latin typeface="Arial" panose="020B0604020202020204" pitchFamily="34" charset="0"/>
                <a:cs typeface="Arial" panose="020B0604020202020204" pitchFamily="34" charset="0"/>
              </a:rPr>
              <a:t>       à la fondation Groupama</a:t>
            </a:r>
            <a:endParaRPr lang="fr-FR" sz="2000" noProof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 algn="just" eaLnBrk="1" hangingPunct="1">
              <a:spcBef>
                <a:spcPct val="0"/>
              </a:spcBef>
              <a:buNone/>
            </a:pPr>
            <a:r>
              <a:rPr lang="fr-FR" sz="2000" noProof="0" dirty="0">
                <a:latin typeface="Arial" panose="020B0604020202020204" pitchFamily="34" charset="0"/>
                <a:cs typeface="Arial" panose="020B0604020202020204" pitchFamily="34" charset="0"/>
              </a:rPr>
              <a:t>	Il reste quelques places : faites-vous connaître si vous êtes</a:t>
            </a:r>
            <a:br>
              <a:rPr lang="fr-FR" sz="2000" noProof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000" noProof="0" dirty="0">
                <a:latin typeface="Arial" panose="020B0604020202020204" pitchFamily="34" charset="0"/>
                <a:cs typeface="Arial" panose="020B0604020202020204" pitchFamily="34" charset="0"/>
              </a:rPr>
              <a:t>       intéressés</a:t>
            </a:r>
          </a:p>
          <a:p>
            <a:pPr marL="457200" lvl="1" indent="0" algn="just" eaLnBrk="1" hangingPunct="1">
              <a:spcBef>
                <a:spcPct val="0"/>
              </a:spcBef>
              <a:buNone/>
            </a:pPr>
            <a:endParaRPr lang="fr-FR" sz="2400" noProof="0" dirty="0">
              <a:latin typeface="Arial" panose="020B0604020202020204" pitchFamily="34" charset="0"/>
            </a:endParaRPr>
          </a:p>
          <a:p>
            <a:pPr lvl="1" algn="just"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fr-FR" sz="2400" b="1" u="sng" noProof="0" dirty="0">
                <a:latin typeface="Arial" panose="020B0604020202020204" pitchFamily="34" charset="0"/>
              </a:rPr>
              <a:t>Bulletin Numéro 20 :</a:t>
            </a:r>
            <a:r>
              <a:rPr lang="fr-FR" sz="2400" noProof="0" dirty="0">
                <a:latin typeface="Arial" panose="020B0604020202020204" pitchFamily="34" charset="0"/>
              </a:rPr>
              <a:t> Spécial 20 ans de l’AMVF</a:t>
            </a:r>
          </a:p>
          <a:p>
            <a:pPr lvl="1" algn="just" eaLnBrk="1" hangingPunct="1">
              <a:spcBef>
                <a:spcPct val="0"/>
              </a:spcBef>
              <a:buNone/>
            </a:pPr>
            <a:endParaRPr lang="fr-FR" sz="2400" noProof="0" dirty="0">
              <a:latin typeface="Arial" panose="020B0604020202020204" pitchFamily="34" charset="0"/>
            </a:endParaRPr>
          </a:p>
          <a:p>
            <a:pPr lvl="1" algn="just"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fr-FR" sz="2400" b="1" u="sng" noProof="0" dirty="0">
                <a:latin typeface="Arial" panose="020B0604020202020204" pitchFamily="34" charset="0"/>
              </a:rPr>
              <a:t>Plaquette médicale : </a:t>
            </a:r>
            <a:r>
              <a:rPr lang="fr-FR" sz="2400" noProof="0" dirty="0">
                <a:latin typeface="Arial" panose="020B0604020202020204" pitchFamily="34" charset="0"/>
                <a:cs typeface="Arial" panose="020B0604020202020204" pitchFamily="34" charset="0"/>
              </a:rPr>
              <a:t>Le syndrome Myéloprolifératif rédigé par le professeur </a:t>
            </a:r>
            <a:r>
              <a:rPr lang="fr-FR" sz="24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Killadjian</a:t>
            </a:r>
            <a:r>
              <a:rPr lang="fr-FR" sz="2400" noProof="0" dirty="0">
                <a:latin typeface="Arial" panose="020B0604020202020204" pitchFamily="34" charset="0"/>
                <a:cs typeface="Arial" panose="020B0604020202020204" pitchFamily="34" charset="0"/>
              </a:rPr>
              <a:t> et le docteur </a:t>
            </a:r>
            <a:r>
              <a:rPr lang="fr-FR" sz="24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Soret-Dulphy</a:t>
            </a:r>
            <a:r>
              <a:rPr lang="fr-FR" sz="2400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 algn="just" eaLnBrk="1" hangingPunct="1">
              <a:spcBef>
                <a:spcPct val="0"/>
              </a:spcBef>
              <a:buFont typeface="Wingdings" pitchFamily="2" charset="2"/>
              <a:buChar char="Ø"/>
            </a:pPr>
            <a:endParaRPr lang="fr-FR" sz="2400" noProof="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13480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055DE9-ACE6-3A67-87F5-C017129944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Image 7" descr="format présentation horizontale.jpg">
            <a:extLst>
              <a:ext uri="{FF2B5EF4-FFF2-40B4-BE49-F238E27FC236}">
                <a16:creationId xmlns:a16="http://schemas.microsoft.com/office/drawing/2014/main" id="{8CC10D15-5E48-7015-6314-9DF227E793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2" name="ZoneTexte 2">
            <a:extLst>
              <a:ext uri="{FF2B5EF4-FFF2-40B4-BE49-F238E27FC236}">
                <a16:creationId xmlns:a16="http://schemas.microsoft.com/office/drawing/2014/main" id="{09C0BDED-F6D5-0B16-7981-D3EE134E9C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7375" y="4872038"/>
            <a:ext cx="6286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sz="1800" noProof="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fr-FR" sz="2800" b="1" noProof="0" dirty="0">
              <a:solidFill>
                <a:srgbClr val="7F7F7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603" name="Rectangle 5">
            <a:extLst>
              <a:ext uri="{FF2B5EF4-FFF2-40B4-BE49-F238E27FC236}">
                <a16:creationId xmlns:a16="http://schemas.microsoft.com/office/drawing/2014/main" id="{6E740DF4-E413-34CE-C9C3-A2DB34DE35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8538" y="4005263"/>
            <a:ext cx="6029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fr-FR" sz="1800" noProof="0" dirty="0">
              <a:latin typeface="Arial" panose="020B0604020202020204" pitchFamily="34" charset="0"/>
            </a:endParaRPr>
          </a:p>
        </p:txBody>
      </p:sp>
      <p:sp>
        <p:nvSpPr>
          <p:cNvPr id="25604" name="Rectangle 8">
            <a:extLst>
              <a:ext uri="{FF2B5EF4-FFF2-40B4-BE49-F238E27FC236}">
                <a16:creationId xmlns:a16="http://schemas.microsoft.com/office/drawing/2014/main" id="{F86FD960-0545-8778-F09F-A39131A85B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150" y="0"/>
            <a:ext cx="68405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fr-FR" noProof="0" dirty="0">
              <a:latin typeface="Arial" panose="020B0604020202020204" pitchFamily="34" charset="0"/>
            </a:endParaRPr>
          </a:p>
        </p:txBody>
      </p:sp>
      <p:sp>
        <p:nvSpPr>
          <p:cNvPr id="25605" name="Rectangle 6">
            <a:extLst>
              <a:ext uri="{FF2B5EF4-FFF2-40B4-BE49-F238E27FC236}">
                <a16:creationId xmlns:a16="http://schemas.microsoft.com/office/drawing/2014/main" id="{0B547DD9-184D-FDD2-0EC2-7DA8753238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450" y="620713"/>
            <a:ext cx="6408738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fr-FR" sz="4400" b="1" noProof="0" dirty="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fr-FR" sz="4400" b="1" noProof="0" dirty="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fr-FR" sz="4400" b="1" noProof="0" dirty="0">
              <a:latin typeface="Arial" panose="020B0604020202020204" pitchFamily="34" charset="0"/>
            </a:endParaRPr>
          </a:p>
        </p:txBody>
      </p:sp>
      <p:sp>
        <p:nvSpPr>
          <p:cNvPr id="25606" name="Rectangle 7">
            <a:extLst>
              <a:ext uri="{FF2B5EF4-FFF2-40B4-BE49-F238E27FC236}">
                <a16:creationId xmlns:a16="http://schemas.microsoft.com/office/drawing/2014/main" id="{E76E0CD3-E4FA-45CD-BA50-1F1405B625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450" y="2513698"/>
            <a:ext cx="755535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fr-FR" sz="3600" b="1" noProof="0" dirty="0">
                <a:latin typeface="Arial" panose="020B0604020202020204" pitchFamily="34" charset="0"/>
                <a:cs typeface="Times New Roman" panose="02020603050405020304" pitchFamily="18" charset="0"/>
              </a:rPr>
              <a:t>6. Etude LIVES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fr-FR" sz="3600" b="1" noProof="0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noProof="0" dirty="0">
                <a:latin typeface="Arial" panose="020B0604020202020204" pitchFamily="34" charset="0"/>
                <a:cs typeface="Times New Roman" panose="02020603050405020304" pitchFamily="18" charset="0"/>
              </a:rPr>
              <a:t>Présentation d’Agnès Dumas</a:t>
            </a:r>
            <a:endParaRPr lang="fr-FR" sz="3600" noProof="0" dirty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607" name="Rectangle 10">
            <a:extLst>
              <a:ext uri="{FF2B5EF4-FFF2-40B4-BE49-F238E27FC236}">
                <a16:creationId xmlns:a16="http://schemas.microsoft.com/office/drawing/2014/main" id="{C42FEE49-2A8B-DF8D-B637-6A191226CA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836613"/>
            <a:ext cx="77041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None/>
            </a:pPr>
            <a:endParaRPr lang="fr-FR" sz="2800" b="1" noProof="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8494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Image 7" descr="format présentation horizontale.jpg">
            <a:extLst>
              <a:ext uri="{FF2B5EF4-FFF2-40B4-BE49-F238E27FC236}">
                <a16:creationId xmlns:a16="http://schemas.microsoft.com/office/drawing/2014/main" id="{2C91A08F-146F-7647-99F2-3B5495DB68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33" y="0"/>
            <a:ext cx="915303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2" name="ZoneTexte 2">
            <a:extLst>
              <a:ext uri="{FF2B5EF4-FFF2-40B4-BE49-F238E27FC236}">
                <a16:creationId xmlns:a16="http://schemas.microsoft.com/office/drawing/2014/main" id="{CA906704-5159-D342-92C7-77C691837B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7375" y="4872038"/>
            <a:ext cx="6286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sz="1800" noProof="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fr-FR" sz="2800" b="1" noProof="0" dirty="0">
              <a:solidFill>
                <a:srgbClr val="7F7F7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43" name="Rectangle 5">
            <a:extLst>
              <a:ext uri="{FF2B5EF4-FFF2-40B4-BE49-F238E27FC236}">
                <a16:creationId xmlns:a16="http://schemas.microsoft.com/office/drawing/2014/main" id="{E37113D6-B174-C541-831F-77B16CC17F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8538" y="4005263"/>
            <a:ext cx="6029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fr-FR" sz="1800" noProof="0" dirty="0">
              <a:latin typeface="Arial" panose="020B0604020202020204" pitchFamily="34" charset="0"/>
            </a:endParaRPr>
          </a:p>
        </p:txBody>
      </p:sp>
      <p:sp>
        <p:nvSpPr>
          <p:cNvPr id="61444" name="Rectangle 8">
            <a:extLst>
              <a:ext uri="{FF2B5EF4-FFF2-40B4-BE49-F238E27FC236}">
                <a16:creationId xmlns:a16="http://schemas.microsoft.com/office/drawing/2014/main" id="{4B36F150-9BCE-454F-B594-3790382185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150" y="0"/>
            <a:ext cx="68405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fr-FR" noProof="0" dirty="0">
              <a:latin typeface="Arial" panose="020B0604020202020204" pitchFamily="34" charset="0"/>
            </a:endParaRPr>
          </a:p>
        </p:txBody>
      </p:sp>
      <p:sp>
        <p:nvSpPr>
          <p:cNvPr id="61445" name="Rectangle 6">
            <a:extLst>
              <a:ext uri="{FF2B5EF4-FFF2-40B4-BE49-F238E27FC236}">
                <a16:creationId xmlns:a16="http://schemas.microsoft.com/office/drawing/2014/main" id="{CE37CC57-5857-9944-8F2B-EECB09847E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450" y="620713"/>
            <a:ext cx="6408738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fr-FR" sz="4400" b="1" noProof="0" dirty="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fr-FR" sz="4400" b="1" noProof="0" dirty="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fr-FR" sz="4400" b="1" noProof="0" dirty="0">
              <a:latin typeface="Arial" panose="020B0604020202020204" pitchFamily="34" charset="0"/>
            </a:endParaRPr>
          </a:p>
        </p:txBody>
      </p:sp>
      <p:sp>
        <p:nvSpPr>
          <p:cNvPr id="61446" name="Rectangle 7">
            <a:extLst>
              <a:ext uri="{FF2B5EF4-FFF2-40B4-BE49-F238E27FC236}">
                <a16:creationId xmlns:a16="http://schemas.microsoft.com/office/drawing/2014/main" id="{5710579B-4592-F644-81B8-6637E51C3C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119" y="2619374"/>
            <a:ext cx="72009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b="1" noProof="0" dirty="0">
                <a:latin typeface="Arial" panose="020B0604020202020204" pitchFamily="34" charset="0"/>
                <a:cs typeface="Times New Roman" panose="02020603050405020304" pitchFamily="18" charset="0"/>
              </a:rPr>
              <a:t>7. Bilan financier 2024 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b="1" noProof="0" dirty="0">
                <a:latin typeface="Arial" panose="020B0604020202020204" pitchFamily="34" charset="0"/>
                <a:cs typeface="Times New Roman" panose="02020603050405020304" pitchFamily="18" charset="0"/>
              </a:rPr>
              <a:t>et budget prévisionnel 2025</a:t>
            </a:r>
          </a:p>
        </p:txBody>
      </p:sp>
      <p:sp>
        <p:nvSpPr>
          <p:cNvPr id="61447" name="Rectangle 10">
            <a:extLst>
              <a:ext uri="{FF2B5EF4-FFF2-40B4-BE49-F238E27FC236}">
                <a16:creationId xmlns:a16="http://schemas.microsoft.com/office/drawing/2014/main" id="{8FA3F46A-BDD5-0741-94DA-EA7DF23BC2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836613"/>
            <a:ext cx="77041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None/>
            </a:pPr>
            <a:endParaRPr lang="fr-FR" sz="2800" b="1" noProof="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RF_2024_BP_2025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-762000"/>
            <a:ext cx="9144000" cy="89154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Image 7" descr="format présentation horizontale.jpg">
            <a:extLst>
              <a:ext uri="{FF2B5EF4-FFF2-40B4-BE49-F238E27FC236}">
                <a16:creationId xmlns:a16="http://schemas.microsoft.com/office/drawing/2014/main" id="{2C91A08F-146F-7647-99F2-3B5495DB68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0431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Rectangle 5">
            <a:extLst>
              <a:ext uri="{FF2B5EF4-FFF2-40B4-BE49-F238E27FC236}">
                <a16:creationId xmlns:a16="http://schemas.microsoft.com/office/drawing/2014/main" id="{E37113D6-B174-C541-831F-77B16CC17F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8538" y="4005263"/>
            <a:ext cx="6029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fr-FR" sz="1800" noProof="0" dirty="0">
              <a:latin typeface="Arial" panose="020B0604020202020204" pitchFamily="34" charset="0"/>
            </a:endParaRPr>
          </a:p>
        </p:txBody>
      </p:sp>
      <p:sp>
        <p:nvSpPr>
          <p:cNvPr id="61444" name="Rectangle 8">
            <a:extLst>
              <a:ext uri="{FF2B5EF4-FFF2-40B4-BE49-F238E27FC236}">
                <a16:creationId xmlns:a16="http://schemas.microsoft.com/office/drawing/2014/main" id="{4B36F150-9BCE-454F-B594-3790382185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150" y="0"/>
            <a:ext cx="68405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fr-FR" noProof="0" dirty="0">
              <a:latin typeface="Arial" panose="020B0604020202020204" pitchFamily="34" charset="0"/>
            </a:endParaRPr>
          </a:p>
        </p:txBody>
      </p:sp>
      <p:sp>
        <p:nvSpPr>
          <p:cNvPr id="61445" name="Rectangle 6">
            <a:extLst>
              <a:ext uri="{FF2B5EF4-FFF2-40B4-BE49-F238E27FC236}">
                <a16:creationId xmlns:a16="http://schemas.microsoft.com/office/drawing/2014/main" id="{CE37CC57-5857-9944-8F2B-EECB09847E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450" y="620713"/>
            <a:ext cx="6408738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fr-FR" sz="4400" b="1" noProof="0" dirty="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fr-FR" sz="4400" b="1" noProof="0" dirty="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fr-FR" sz="4400" b="1" noProof="0" dirty="0">
              <a:latin typeface="Arial" panose="020B0604020202020204" pitchFamily="34" charset="0"/>
            </a:endParaRPr>
          </a:p>
        </p:txBody>
      </p:sp>
      <p:sp>
        <p:nvSpPr>
          <p:cNvPr id="61446" name="Rectangle 7">
            <a:extLst>
              <a:ext uri="{FF2B5EF4-FFF2-40B4-BE49-F238E27FC236}">
                <a16:creationId xmlns:a16="http://schemas.microsoft.com/office/drawing/2014/main" id="{5710579B-4592-F644-81B8-6637E51C3C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601" y="1081088"/>
            <a:ext cx="7848550" cy="366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b="1" noProof="0" dirty="0">
                <a:latin typeface="Arial" panose="020B0604020202020204" pitchFamily="34" charset="0"/>
                <a:cs typeface="Times New Roman" panose="02020603050405020304" pitchFamily="18" charset="0"/>
              </a:rPr>
              <a:t>8. Adhésions</a:t>
            </a:r>
            <a:br>
              <a:rPr lang="fr-FR" b="1" noProof="0" dirty="0">
                <a:latin typeface="Arial" panose="020B0604020202020204" pitchFamily="34" charset="0"/>
                <a:cs typeface="Times New Roman" panose="02020603050405020304" pitchFamily="18" charset="0"/>
              </a:rPr>
            </a:br>
            <a:endParaRPr lang="fr-FR" b="1" noProof="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marL="457200" indent="-457200" algn="just"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fr-FR" sz="2800" b="1" noProof="0" dirty="0">
                <a:latin typeface="Arial" panose="020B0604020202020204" pitchFamily="34" charset="0"/>
                <a:cs typeface="Times New Roman" panose="02020603050405020304" pitchFamily="18" charset="0"/>
              </a:rPr>
              <a:t>Propositions retenues par le CA et soumises au vote lors de cette AG :</a:t>
            </a:r>
          </a:p>
          <a:p>
            <a:pPr marL="457200" indent="-457200" algn="just" eaLnBrk="1" hangingPunct="1">
              <a:spcBef>
                <a:spcPct val="0"/>
              </a:spcBef>
              <a:buNone/>
            </a:pPr>
            <a:endParaRPr lang="fr-FR" sz="2800" b="1" noProof="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marL="457200" indent="-457200" algn="just" eaLnBrk="1" hangingPunct="1">
              <a:spcBef>
                <a:spcPct val="0"/>
              </a:spcBef>
              <a:buNone/>
              <a:tabLst>
                <a:tab pos="354013" algn="l"/>
              </a:tabLst>
            </a:pPr>
            <a:r>
              <a:rPr lang="fr-FR" sz="2800" noProof="0" dirty="0">
                <a:latin typeface="Arial" panose="020B0604020202020204" pitchFamily="34" charset="0"/>
                <a:cs typeface="Times New Roman" panose="02020603050405020304" pitchFamily="18" charset="0"/>
              </a:rPr>
              <a:t>	Maintien de la cotisation à 25 € et du tarif préférentiel à 15 € pour les moins de 25 ans et les étudiants </a:t>
            </a:r>
          </a:p>
        </p:txBody>
      </p:sp>
      <p:sp>
        <p:nvSpPr>
          <p:cNvPr id="61447" name="Rectangle 10">
            <a:extLst>
              <a:ext uri="{FF2B5EF4-FFF2-40B4-BE49-F238E27FC236}">
                <a16:creationId xmlns:a16="http://schemas.microsoft.com/office/drawing/2014/main" id="{8FA3F46A-BDD5-0741-94DA-EA7DF23BC2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836613"/>
            <a:ext cx="77041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None/>
            </a:pPr>
            <a:endParaRPr lang="fr-FR" sz="2800" b="1" noProof="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6391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Image 7" descr="format présentation horizontale.jpg">
            <a:extLst>
              <a:ext uri="{FF2B5EF4-FFF2-40B4-BE49-F238E27FC236}">
                <a16:creationId xmlns:a16="http://schemas.microsoft.com/office/drawing/2014/main" id="{033C53D4-EEFF-3641-A7FF-2F2EEB2E3F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2" name="ZoneTexte 2">
            <a:extLst>
              <a:ext uri="{FF2B5EF4-FFF2-40B4-BE49-F238E27FC236}">
                <a16:creationId xmlns:a16="http://schemas.microsoft.com/office/drawing/2014/main" id="{9A2B0260-5ED1-414A-9B24-4E1312690A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7375" y="4872038"/>
            <a:ext cx="6286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sz="1800" noProof="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fr-FR" sz="2800" b="1" noProof="0" dirty="0">
              <a:solidFill>
                <a:srgbClr val="7F7F7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603" name="Rectangle 5">
            <a:extLst>
              <a:ext uri="{FF2B5EF4-FFF2-40B4-BE49-F238E27FC236}">
                <a16:creationId xmlns:a16="http://schemas.microsoft.com/office/drawing/2014/main" id="{DBB3CBC9-EFF1-814A-A60C-0B0B8FF54D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8538" y="4005263"/>
            <a:ext cx="6029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fr-FR" sz="1800" noProof="0" dirty="0">
              <a:latin typeface="Arial" panose="020B0604020202020204" pitchFamily="34" charset="0"/>
            </a:endParaRPr>
          </a:p>
        </p:txBody>
      </p:sp>
      <p:sp>
        <p:nvSpPr>
          <p:cNvPr id="25604" name="Rectangle 8">
            <a:extLst>
              <a:ext uri="{FF2B5EF4-FFF2-40B4-BE49-F238E27FC236}">
                <a16:creationId xmlns:a16="http://schemas.microsoft.com/office/drawing/2014/main" id="{5F264FB2-C948-2A4E-8F92-0AA001A045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150" y="0"/>
            <a:ext cx="68405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fr-FR" noProof="0" dirty="0">
              <a:latin typeface="Arial" panose="020B0604020202020204" pitchFamily="34" charset="0"/>
            </a:endParaRPr>
          </a:p>
        </p:txBody>
      </p:sp>
      <p:sp>
        <p:nvSpPr>
          <p:cNvPr id="25605" name="Rectangle 6">
            <a:extLst>
              <a:ext uri="{FF2B5EF4-FFF2-40B4-BE49-F238E27FC236}">
                <a16:creationId xmlns:a16="http://schemas.microsoft.com/office/drawing/2014/main" id="{72C1F527-BF8B-D445-9CC4-3B6C1C3147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450" y="620713"/>
            <a:ext cx="6408738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fr-FR" sz="4400" b="1" noProof="0" dirty="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fr-FR" sz="4400" b="1" noProof="0" dirty="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fr-FR" sz="4400" b="1" noProof="0" dirty="0">
              <a:latin typeface="Arial" panose="020B0604020202020204" pitchFamily="34" charset="0"/>
            </a:endParaRPr>
          </a:p>
        </p:txBody>
      </p:sp>
      <p:sp>
        <p:nvSpPr>
          <p:cNvPr id="25606" name="Rectangle 7">
            <a:extLst>
              <a:ext uri="{FF2B5EF4-FFF2-40B4-BE49-F238E27FC236}">
                <a16:creationId xmlns:a16="http://schemas.microsoft.com/office/drawing/2014/main" id="{87A57B93-BC6C-864D-B7F1-2C1D1663B0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2517" y="2565605"/>
            <a:ext cx="705112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sz="3600" b="1" noProof="0" dirty="0">
                <a:latin typeface="Arial" panose="020B0604020202020204" pitchFamily="34" charset="0"/>
                <a:cs typeface="Times New Roman" panose="02020603050405020304" pitchFamily="18" charset="0"/>
              </a:rPr>
              <a:t>9. Réélection administrateurs</a:t>
            </a:r>
          </a:p>
        </p:txBody>
      </p:sp>
      <p:sp>
        <p:nvSpPr>
          <p:cNvPr id="25607" name="Rectangle 10">
            <a:extLst>
              <a:ext uri="{FF2B5EF4-FFF2-40B4-BE49-F238E27FC236}">
                <a16:creationId xmlns:a16="http://schemas.microsoft.com/office/drawing/2014/main" id="{449195E1-F83C-024B-A328-D413C18C84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836613"/>
            <a:ext cx="77041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None/>
            </a:pPr>
            <a:endParaRPr lang="fr-FR" sz="2800" b="1" noProof="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12134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Image 7" descr="format présentation horizontale.jpg">
            <a:extLst>
              <a:ext uri="{FF2B5EF4-FFF2-40B4-BE49-F238E27FC236}">
                <a16:creationId xmlns:a16="http://schemas.microsoft.com/office/drawing/2014/main" id="{033C53D4-EEFF-3641-A7FF-2F2EEB2E3F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5" y="0"/>
            <a:ext cx="9123558" cy="685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2" name="ZoneTexte 2">
            <a:extLst>
              <a:ext uri="{FF2B5EF4-FFF2-40B4-BE49-F238E27FC236}">
                <a16:creationId xmlns:a16="http://schemas.microsoft.com/office/drawing/2014/main" id="{9A2B0260-5ED1-414A-9B24-4E1312690A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7375" y="4872038"/>
            <a:ext cx="6286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sz="1800" noProof="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fr-FR" sz="2800" b="1" noProof="0" dirty="0">
              <a:solidFill>
                <a:srgbClr val="7F7F7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603" name="Rectangle 5">
            <a:extLst>
              <a:ext uri="{FF2B5EF4-FFF2-40B4-BE49-F238E27FC236}">
                <a16:creationId xmlns:a16="http://schemas.microsoft.com/office/drawing/2014/main" id="{DBB3CBC9-EFF1-814A-A60C-0B0B8FF54D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8538" y="4005263"/>
            <a:ext cx="6029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fr-FR" sz="1800" noProof="0" dirty="0">
              <a:latin typeface="Arial" panose="020B0604020202020204" pitchFamily="34" charset="0"/>
            </a:endParaRPr>
          </a:p>
        </p:txBody>
      </p:sp>
      <p:sp>
        <p:nvSpPr>
          <p:cNvPr id="25604" name="Rectangle 8">
            <a:extLst>
              <a:ext uri="{FF2B5EF4-FFF2-40B4-BE49-F238E27FC236}">
                <a16:creationId xmlns:a16="http://schemas.microsoft.com/office/drawing/2014/main" id="{5F264FB2-C948-2A4E-8F92-0AA001A045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150" y="0"/>
            <a:ext cx="68405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fr-FR" noProof="0" dirty="0">
              <a:latin typeface="Arial" panose="020B0604020202020204" pitchFamily="34" charset="0"/>
            </a:endParaRPr>
          </a:p>
        </p:txBody>
      </p:sp>
      <p:sp>
        <p:nvSpPr>
          <p:cNvPr id="25605" name="Rectangle 6">
            <a:extLst>
              <a:ext uri="{FF2B5EF4-FFF2-40B4-BE49-F238E27FC236}">
                <a16:creationId xmlns:a16="http://schemas.microsoft.com/office/drawing/2014/main" id="{72C1F527-BF8B-D445-9CC4-3B6C1C3147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450" y="620713"/>
            <a:ext cx="6408738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fr-FR" sz="4400" b="1" noProof="0" dirty="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fr-FR" sz="4400" b="1" noProof="0" dirty="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fr-FR" sz="4400" b="1" noProof="0" dirty="0">
              <a:latin typeface="Arial" panose="020B0604020202020204" pitchFamily="34" charset="0"/>
            </a:endParaRPr>
          </a:p>
        </p:txBody>
      </p:sp>
      <p:sp>
        <p:nvSpPr>
          <p:cNvPr id="25606" name="Rectangle 7">
            <a:extLst>
              <a:ext uri="{FF2B5EF4-FFF2-40B4-BE49-F238E27FC236}">
                <a16:creationId xmlns:a16="http://schemas.microsoft.com/office/drawing/2014/main" id="{87A57B93-BC6C-864D-B7F1-2C1D1663B0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1600200"/>
            <a:ext cx="8229600" cy="2954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457200" indent="-457200" algn="just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fr-FR" sz="2200" noProof="0" dirty="0">
                <a:latin typeface="Arial" panose="020B0604020202020204" pitchFamily="34" charset="0"/>
                <a:cs typeface="Times New Roman" panose="02020603050405020304" pitchFamily="18" charset="0"/>
              </a:rPr>
              <a:t>Fin du mandat d’administrateur d’Elodie (trésorière adjointe), de Stéphane (secrétaire) et de Stéphanie (administratrice) : </a:t>
            </a:r>
            <a:r>
              <a:rPr lang="fr-FR" sz="2200" noProof="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pas de renouvellement </a:t>
            </a:r>
            <a:r>
              <a:rPr lang="fr-FR" sz="2200" noProof="0" dirty="0">
                <a:latin typeface="Arial" panose="020B0604020202020204" pitchFamily="34" charset="0"/>
                <a:cs typeface="Times New Roman" panose="02020603050405020304" pitchFamily="18" charset="0"/>
              </a:rPr>
              <a:t>mais nomination par le CA à compter de ce jour en tant que membres associés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fr-FR" sz="2400" noProof="0" dirty="0">
                <a:latin typeface="Arial" panose="020B0604020202020204" pitchFamily="34" charset="0"/>
                <a:cs typeface="Times New Roman" panose="02020603050405020304" pitchFamily="18" charset="0"/>
              </a:rPr>
              <a:t>Sont soumis au vote de l’AG:</a:t>
            </a:r>
          </a:p>
          <a:p>
            <a:pPr marL="1200150" lvl="1" indent="-457200">
              <a:spcBef>
                <a:spcPts val="600"/>
              </a:spcBef>
              <a:spcAft>
                <a:spcPts val="600"/>
              </a:spcAft>
              <a:buFont typeface="Wingdings" charset="2"/>
              <a:buChar char="ü"/>
            </a:pPr>
            <a:r>
              <a:rPr lang="fr-FR" sz="2200" noProof="0" dirty="0">
                <a:latin typeface="Arial" panose="020B0604020202020204" pitchFamily="34" charset="0"/>
                <a:cs typeface="Times New Roman" panose="02020603050405020304" pitchFamily="18" charset="0"/>
              </a:rPr>
              <a:t>Le renouvellement des mandats d’Aurélie et d’Isabelle</a:t>
            </a:r>
          </a:p>
          <a:p>
            <a:pPr marL="1200150" lvl="1" indent="-457200">
              <a:spcBef>
                <a:spcPts val="600"/>
              </a:spcBef>
              <a:spcAft>
                <a:spcPts val="600"/>
              </a:spcAft>
              <a:buFont typeface="Wingdings" charset="2"/>
              <a:buChar char="ü"/>
            </a:pPr>
            <a:r>
              <a:rPr lang="fr-FR" sz="2200" noProof="0" dirty="0">
                <a:latin typeface="Arial" panose="020B0604020202020204" pitchFamily="34" charset="0"/>
                <a:cs typeface="Times New Roman" panose="02020603050405020304" pitchFamily="18" charset="0"/>
              </a:rPr>
              <a:t>La candidature en tant qu’administrateur de Jean-Paul</a:t>
            </a:r>
          </a:p>
        </p:txBody>
      </p:sp>
      <p:sp>
        <p:nvSpPr>
          <p:cNvPr id="25607" name="Rectangle 10">
            <a:extLst>
              <a:ext uri="{FF2B5EF4-FFF2-40B4-BE49-F238E27FC236}">
                <a16:creationId xmlns:a16="http://schemas.microsoft.com/office/drawing/2014/main" id="{449195E1-F83C-024B-A328-D413C18C84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836613"/>
            <a:ext cx="77041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None/>
            </a:pPr>
            <a:endParaRPr lang="fr-FR" sz="2800" b="1" noProof="0" dirty="0">
              <a:latin typeface="Arial" panose="020B0604020202020204" pitchFamily="34" charset="0"/>
            </a:endParaRPr>
          </a:p>
        </p:txBody>
      </p:sp>
      <p:sp>
        <p:nvSpPr>
          <p:cNvPr id="2" name="Rectangle 7">
            <a:extLst>
              <a:ext uri="{FF2B5EF4-FFF2-40B4-BE49-F238E27FC236}">
                <a16:creationId xmlns:a16="http://schemas.microsoft.com/office/drawing/2014/main" id="{4D201DA0-F57A-ED35-6989-FE0737BAB9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2" y="324317"/>
            <a:ext cx="866546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sz="3600" b="1" noProof="0" dirty="0">
                <a:latin typeface="Arial" panose="020B0604020202020204" pitchFamily="34" charset="0"/>
                <a:cs typeface="Times New Roman" panose="02020603050405020304" pitchFamily="18" charset="0"/>
              </a:rPr>
              <a:t>Réélection administrateurs</a:t>
            </a:r>
          </a:p>
        </p:txBody>
      </p:sp>
    </p:spTree>
    <p:extLst>
      <p:ext uri="{BB962C8B-B14F-4D97-AF65-F5344CB8AC3E}">
        <p14:creationId xmlns:p14="http://schemas.microsoft.com/office/powerpoint/2010/main" val="32913116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Image 7" descr="format présentation horizontale.jpg">
            <a:extLst>
              <a:ext uri="{FF2B5EF4-FFF2-40B4-BE49-F238E27FC236}">
                <a16:creationId xmlns:a16="http://schemas.microsoft.com/office/drawing/2014/main" id="{DD395C97-EB41-6F44-BDD1-71B55B1DEF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" y="1"/>
            <a:ext cx="893641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8" name="ZoneTexte 2">
            <a:extLst>
              <a:ext uri="{FF2B5EF4-FFF2-40B4-BE49-F238E27FC236}">
                <a16:creationId xmlns:a16="http://schemas.microsoft.com/office/drawing/2014/main" id="{929066FF-6042-E744-AECB-67BDEEE3A8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1731" y="2852936"/>
            <a:ext cx="684053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b="1" noProof="0" dirty="0">
                <a:latin typeface="Arial" panose="020B0604020202020204" pitchFamily="34" charset="0"/>
                <a:cs typeface="Times New Roman" panose="02020603050405020304" pitchFamily="18" charset="0"/>
              </a:rPr>
              <a:t>Vous avez la parole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fr-FR" b="1" noProof="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Image 7" descr="format présentation horizontale.jpg">
            <a:extLst>
              <a:ext uri="{FF2B5EF4-FFF2-40B4-BE49-F238E27FC236}">
                <a16:creationId xmlns:a16="http://schemas.microsoft.com/office/drawing/2014/main" id="{033C53D4-EEFF-3641-A7FF-2F2EEB2E3F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38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2" name="ZoneTexte 2">
            <a:extLst>
              <a:ext uri="{FF2B5EF4-FFF2-40B4-BE49-F238E27FC236}">
                <a16:creationId xmlns:a16="http://schemas.microsoft.com/office/drawing/2014/main" id="{9A2B0260-5ED1-414A-9B24-4E1312690A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7375" y="4872038"/>
            <a:ext cx="6286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sz="1800" noProof="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fr-FR" sz="2800" b="1" noProof="0" dirty="0">
              <a:solidFill>
                <a:srgbClr val="7F7F7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603" name="Rectangle 5">
            <a:extLst>
              <a:ext uri="{FF2B5EF4-FFF2-40B4-BE49-F238E27FC236}">
                <a16:creationId xmlns:a16="http://schemas.microsoft.com/office/drawing/2014/main" id="{DBB3CBC9-EFF1-814A-A60C-0B0B8FF54D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8538" y="4005263"/>
            <a:ext cx="6029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fr-FR" sz="1800" noProof="0" dirty="0">
              <a:latin typeface="Arial" panose="020B0604020202020204" pitchFamily="34" charset="0"/>
            </a:endParaRPr>
          </a:p>
        </p:txBody>
      </p:sp>
      <p:sp>
        <p:nvSpPr>
          <p:cNvPr id="25604" name="Rectangle 8">
            <a:extLst>
              <a:ext uri="{FF2B5EF4-FFF2-40B4-BE49-F238E27FC236}">
                <a16:creationId xmlns:a16="http://schemas.microsoft.com/office/drawing/2014/main" id="{5F264FB2-C948-2A4E-8F92-0AA001A045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150" y="0"/>
            <a:ext cx="68405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fr-FR" noProof="0" dirty="0">
              <a:latin typeface="Arial" panose="020B0604020202020204" pitchFamily="34" charset="0"/>
            </a:endParaRPr>
          </a:p>
        </p:txBody>
      </p:sp>
      <p:sp>
        <p:nvSpPr>
          <p:cNvPr id="25605" name="Rectangle 6">
            <a:extLst>
              <a:ext uri="{FF2B5EF4-FFF2-40B4-BE49-F238E27FC236}">
                <a16:creationId xmlns:a16="http://schemas.microsoft.com/office/drawing/2014/main" id="{72C1F527-BF8B-D445-9CC4-3B6C1C3147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450" y="620713"/>
            <a:ext cx="6408738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fr-FR" sz="4400" b="1" noProof="0" dirty="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fr-FR" sz="4400" b="1" noProof="0" dirty="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fr-FR" sz="4400" b="1" noProof="0" dirty="0">
              <a:latin typeface="Arial" panose="020B0604020202020204" pitchFamily="34" charset="0"/>
            </a:endParaRPr>
          </a:p>
        </p:txBody>
      </p:sp>
      <p:sp>
        <p:nvSpPr>
          <p:cNvPr id="25606" name="Rectangle 7">
            <a:extLst>
              <a:ext uri="{FF2B5EF4-FFF2-40B4-BE49-F238E27FC236}">
                <a16:creationId xmlns:a16="http://schemas.microsoft.com/office/drawing/2014/main" id="{87A57B93-BC6C-864D-B7F1-2C1D1663B0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41" y="2513698"/>
            <a:ext cx="866546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sz="3600" b="1" noProof="0" dirty="0">
                <a:latin typeface="Arial" panose="020B0604020202020204" pitchFamily="34" charset="0"/>
                <a:cs typeface="Times New Roman" panose="02020603050405020304" pitchFamily="18" charset="0"/>
              </a:rPr>
              <a:t>1. Actions réalisées en 2024</a:t>
            </a:r>
            <a:endParaRPr lang="fr-FR" sz="3600" noProof="0" dirty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607" name="Rectangle 10">
            <a:extLst>
              <a:ext uri="{FF2B5EF4-FFF2-40B4-BE49-F238E27FC236}">
                <a16:creationId xmlns:a16="http://schemas.microsoft.com/office/drawing/2014/main" id="{449195E1-F83C-024B-A328-D413C18C84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836613"/>
            <a:ext cx="77041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None/>
            </a:pPr>
            <a:endParaRPr lang="fr-FR" sz="2800" b="1" noProof="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Image 7" descr="format présentation horizontale.jpg">
            <a:extLst>
              <a:ext uri="{FF2B5EF4-FFF2-40B4-BE49-F238E27FC236}">
                <a16:creationId xmlns:a16="http://schemas.microsoft.com/office/drawing/2014/main" id="{DD395C97-EB41-6F44-BDD1-71B55B1DEF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" y="1"/>
            <a:ext cx="893641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8" name="ZoneTexte 2">
            <a:extLst>
              <a:ext uri="{FF2B5EF4-FFF2-40B4-BE49-F238E27FC236}">
                <a16:creationId xmlns:a16="http://schemas.microsoft.com/office/drawing/2014/main" id="{929066FF-6042-E744-AECB-67BDEEE3A8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1905000"/>
            <a:ext cx="6840538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b="1" noProof="0" dirty="0">
                <a:latin typeface="Arial" panose="020B0604020202020204" pitchFamily="34" charset="0"/>
                <a:cs typeface="Times New Roman" panose="02020603050405020304" pitchFamily="18" charset="0"/>
              </a:rPr>
              <a:t>Suspension de séance pour la composition du bureau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b="1" noProof="0" dirty="0">
                <a:latin typeface="Arial" panose="020B0604020202020204" pitchFamily="34" charset="0"/>
                <a:cs typeface="Times New Roman" panose="02020603050405020304" pitchFamily="18" charset="0"/>
              </a:rPr>
              <a:t>puis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b="1" noProof="0" dirty="0">
                <a:latin typeface="Arial" panose="020B0604020202020204" pitchFamily="34" charset="0"/>
                <a:cs typeface="Times New Roman" panose="02020603050405020304" pitchFamily="18" charset="0"/>
              </a:rPr>
              <a:t>présentation du nouveau bureau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Image 7" descr="format présentation horizontale.jpg">
            <a:extLst>
              <a:ext uri="{FF2B5EF4-FFF2-40B4-BE49-F238E27FC236}">
                <a16:creationId xmlns:a16="http://schemas.microsoft.com/office/drawing/2014/main" id="{878F3278-757E-4249-A1ED-ADD7F68D04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8" y="1"/>
            <a:ext cx="913697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Rectangle 5">
            <a:extLst>
              <a:ext uri="{FF2B5EF4-FFF2-40B4-BE49-F238E27FC236}">
                <a16:creationId xmlns:a16="http://schemas.microsoft.com/office/drawing/2014/main" id="{17591D82-D2B1-8747-9A62-7975EE1E47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8538" y="4005263"/>
            <a:ext cx="6029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fr-FR" sz="1800" noProof="0" dirty="0">
              <a:latin typeface="Arial" panose="020B0604020202020204" pitchFamily="34" charset="0"/>
            </a:endParaRPr>
          </a:p>
        </p:txBody>
      </p:sp>
      <p:sp>
        <p:nvSpPr>
          <p:cNvPr id="67588" name="Rectangle 8">
            <a:extLst>
              <a:ext uri="{FF2B5EF4-FFF2-40B4-BE49-F238E27FC236}">
                <a16:creationId xmlns:a16="http://schemas.microsoft.com/office/drawing/2014/main" id="{7749334C-132E-7248-8F51-2B93046D9D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150" y="260350"/>
            <a:ext cx="684053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fr-FR" noProof="0" dirty="0">
              <a:latin typeface="Arial" panose="020B0604020202020204" pitchFamily="34" charset="0"/>
            </a:endParaRPr>
          </a:p>
        </p:txBody>
      </p:sp>
      <p:sp>
        <p:nvSpPr>
          <p:cNvPr id="67589" name="Rectangle 9">
            <a:extLst>
              <a:ext uri="{FF2B5EF4-FFF2-40B4-BE49-F238E27FC236}">
                <a16:creationId xmlns:a16="http://schemas.microsoft.com/office/drawing/2014/main" id="{FA422D28-ED15-9447-8684-ED9BD14835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8888" y="2060575"/>
            <a:ext cx="78851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-"/>
            </a:pPr>
            <a:endParaRPr lang="fr-FR" sz="2400" b="1" noProof="0" dirty="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Char char="-"/>
            </a:pPr>
            <a:endParaRPr lang="fr-FR" sz="2400" b="1" noProof="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fr-FR" sz="2400" b="1" noProof="0" dirty="0">
              <a:latin typeface="Arial" panose="020B0604020202020204" pitchFamily="34" charset="0"/>
            </a:endParaRPr>
          </a:p>
        </p:txBody>
      </p:sp>
      <p:sp>
        <p:nvSpPr>
          <p:cNvPr id="67590" name="Rectangle 6">
            <a:extLst>
              <a:ext uri="{FF2B5EF4-FFF2-40B4-BE49-F238E27FC236}">
                <a16:creationId xmlns:a16="http://schemas.microsoft.com/office/drawing/2014/main" id="{5D1AB40D-DA9B-274B-88A4-CDDCE14B51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069" y="3574027"/>
            <a:ext cx="8136903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sz="4000" b="1" noProof="0" dirty="0">
                <a:latin typeface="Arial" panose="020B0604020202020204" pitchFamily="34" charset="0"/>
              </a:rPr>
              <a:t>Merci à tous pour votre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sz="4000" b="1" noProof="0" dirty="0">
                <a:latin typeface="Arial" panose="020B0604020202020204" pitchFamily="34" charset="0"/>
              </a:rPr>
              <a:t> attention et pour votre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sz="4000" b="1" noProof="0" dirty="0">
                <a:latin typeface="Arial" panose="020B0604020202020204" pitchFamily="34" charset="0"/>
              </a:rPr>
              <a:t> soutien  </a:t>
            </a:r>
          </a:p>
        </p:txBody>
      </p:sp>
      <p:pic>
        <p:nvPicPr>
          <p:cNvPr id="9" name="Image 7" descr="LOGO AMVF LO GRIS_Detoure ROUGE_plus clair.png">
            <a:extLst>
              <a:ext uri="{FF2B5EF4-FFF2-40B4-BE49-F238E27FC236}">
                <a16:creationId xmlns:a16="http://schemas.microsoft.com/office/drawing/2014/main" id="{26C7464D-B437-C144-BB51-407360E4D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915" y="405390"/>
            <a:ext cx="4127500" cy="2316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Image 7" descr="format présentation horizontale.jpg">
            <a:extLst>
              <a:ext uri="{FF2B5EF4-FFF2-40B4-BE49-F238E27FC236}">
                <a16:creationId xmlns:a16="http://schemas.microsoft.com/office/drawing/2014/main" id="{033C53D4-EEFF-3641-A7FF-2F2EEB2E3F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726"/>
            <a:ext cx="9144000" cy="7528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2" name="ZoneTexte 2">
            <a:extLst>
              <a:ext uri="{FF2B5EF4-FFF2-40B4-BE49-F238E27FC236}">
                <a16:creationId xmlns:a16="http://schemas.microsoft.com/office/drawing/2014/main" id="{9A2B0260-5ED1-414A-9B24-4E1312690A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7375" y="4872038"/>
            <a:ext cx="6286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sz="1800" noProof="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fr-FR" sz="2800" b="1" noProof="0" dirty="0">
              <a:solidFill>
                <a:srgbClr val="7F7F7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603" name="Rectangle 5">
            <a:extLst>
              <a:ext uri="{FF2B5EF4-FFF2-40B4-BE49-F238E27FC236}">
                <a16:creationId xmlns:a16="http://schemas.microsoft.com/office/drawing/2014/main" id="{DBB3CBC9-EFF1-814A-A60C-0B0B8FF54D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8538" y="4005263"/>
            <a:ext cx="6029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fr-FR" sz="1800" noProof="0" dirty="0">
              <a:latin typeface="Arial" panose="020B0604020202020204" pitchFamily="34" charset="0"/>
            </a:endParaRPr>
          </a:p>
        </p:txBody>
      </p:sp>
      <p:sp>
        <p:nvSpPr>
          <p:cNvPr id="25604" name="Rectangle 8">
            <a:extLst>
              <a:ext uri="{FF2B5EF4-FFF2-40B4-BE49-F238E27FC236}">
                <a16:creationId xmlns:a16="http://schemas.microsoft.com/office/drawing/2014/main" id="{5F264FB2-C948-2A4E-8F92-0AA001A045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150" y="0"/>
            <a:ext cx="68405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fr-FR" noProof="0" dirty="0">
              <a:latin typeface="Arial" panose="020B0604020202020204" pitchFamily="34" charset="0"/>
            </a:endParaRPr>
          </a:p>
        </p:txBody>
      </p:sp>
      <p:sp>
        <p:nvSpPr>
          <p:cNvPr id="25605" name="Rectangle 6">
            <a:extLst>
              <a:ext uri="{FF2B5EF4-FFF2-40B4-BE49-F238E27FC236}">
                <a16:creationId xmlns:a16="http://schemas.microsoft.com/office/drawing/2014/main" id="{72C1F527-BF8B-D445-9CC4-3B6C1C3147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450" y="620713"/>
            <a:ext cx="6408738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fr-FR" sz="4400" b="1" noProof="0" dirty="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fr-FR" sz="4400" b="1" noProof="0" dirty="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fr-FR" sz="4400" b="1" noProof="0" dirty="0">
              <a:latin typeface="Arial" panose="020B0604020202020204" pitchFamily="34" charset="0"/>
            </a:endParaRPr>
          </a:p>
        </p:txBody>
      </p:sp>
      <p:sp>
        <p:nvSpPr>
          <p:cNvPr id="25607" name="Rectangle 10">
            <a:extLst>
              <a:ext uri="{FF2B5EF4-FFF2-40B4-BE49-F238E27FC236}">
                <a16:creationId xmlns:a16="http://schemas.microsoft.com/office/drawing/2014/main" id="{449195E1-F83C-024B-A328-D413C18C84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836613"/>
            <a:ext cx="77041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None/>
            </a:pPr>
            <a:endParaRPr lang="fr-FR" sz="2800" b="1" noProof="0" dirty="0">
              <a:latin typeface="Arial" panose="020B0604020202020204" pitchFamily="34" charset="0"/>
            </a:endParaRPr>
          </a:p>
        </p:txBody>
      </p:sp>
      <p:sp>
        <p:nvSpPr>
          <p:cNvPr id="20488" name="ZoneTexte 9">
            <a:extLst>
              <a:ext uri="{FF2B5EF4-FFF2-40B4-BE49-F238E27FC236}">
                <a16:creationId xmlns:a16="http://schemas.microsoft.com/office/drawing/2014/main" id="{F4979C92-6365-1846-A6A6-8417E02650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1217680"/>
            <a:ext cx="7740650" cy="555850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895350" indent="-3619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fr-FR" sz="2600" b="1" u="sng" noProof="0" dirty="0">
                <a:latin typeface="Arial" panose="020B0604020202020204" pitchFamily="34" charset="0"/>
              </a:rPr>
              <a:t>Permanences:</a:t>
            </a:r>
          </a:p>
          <a:p>
            <a:pPr lvl="1" algn="just" eaLnBrk="1" hangingPunct="1">
              <a:spcBef>
                <a:spcPct val="0"/>
              </a:spcBef>
              <a:buFont typeface="Wingdings" pitchFamily="2" charset="2"/>
              <a:buChar char="ü"/>
              <a:defRPr/>
            </a:pPr>
            <a:r>
              <a:rPr lang="fr-FR" sz="2200" noProof="0" dirty="0">
                <a:latin typeface="Arial" panose="020B0604020202020204" pitchFamily="34" charset="0"/>
              </a:rPr>
              <a:t>9 permanences à Beaujon : 79 personnes rencontrées (84 en 2023) </a:t>
            </a:r>
          </a:p>
          <a:p>
            <a:pPr lvl="1" algn="just" eaLnBrk="1" hangingPunct="1">
              <a:spcBef>
                <a:spcPct val="0"/>
              </a:spcBef>
              <a:buFont typeface="Wingdings" pitchFamily="2" charset="2"/>
              <a:buChar char="ü"/>
              <a:defRPr/>
            </a:pPr>
            <a:r>
              <a:rPr lang="fr-FR" sz="2200" noProof="0" dirty="0">
                <a:latin typeface="Arial" panose="020B0604020202020204" pitchFamily="34" charset="0"/>
              </a:rPr>
              <a:t>1 permanence à Rouen : 0 personne (4 en 2023)</a:t>
            </a:r>
          </a:p>
          <a:p>
            <a:pPr lvl="1" algn="just" eaLnBrk="1" hangingPunct="1">
              <a:spcBef>
                <a:spcPct val="0"/>
              </a:spcBef>
              <a:buFont typeface="Wingdings" pitchFamily="2" charset="2"/>
              <a:buChar char="ü"/>
              <a:defRPr/>
            </a:pPr>
            <a:r>
              <a:rPr lang="fr-FR" sz="2200" noProof="0" dirty="0">
                <a:latin typeface="Arial" panose="020B0604020202020204" pitchFamily="34" charset="0"/>
              </a:rPr>
              <a:t>1 permanence à Caen : 8 personnes (1 en 2023)</a:t>
            </a:r>
          </a:p>
          <a:p>
            <a:pPr lvl="1" algn="just" eaLnBrk="1" hangingPunct="1">
              <a:spcBef>
                <a:spcPct val="0"/>
              </a:spcBef>
              <a:buFont typeface="Wingdings" pitchFamily="2" charset="2"/>
              <a:buChar char="ü"/>
              <a:defRPr/>
            </a:pPr>
            <a:r>
              <a:rPr lang="fr-FR" sz="2200" noProof="0" dirty="0">
                <a:solidFill>
                  <a:srgbClr val="000000"/>
                </a:solidFill>
                <a:latin typeface="Arial" panose="020B0604020202020204" pitchFamily="34" charset="0"/>
              </a:rPr>
              <a:t>Il n’y a plus de </a:t>
            </a:r>
            <a:r>
              <a:rPr lang="fr-FR" sz="2200" noProof="0" dirty="0">
                <a:latin typeface="Arial" panose="020B0604020202020204" pitchFamily="34" charset="0"/>
              </a:rPr>
              <a:t>permanence à Toulouse</a:t>
            </a:r>
          </a:p>
          <a:p>
            <a:pPr marL="533400" lvl="1" indent="0" algn="just" eaLnBrk="1" hangingPunct="1">
              <a:spcBef>
                <a:spcPct val="0"/>
              </a:spcBef>
              <a:buNone/>
              <a:defRPr/>
            </a:pPr>
            <a:endParaRPr lang="fr-FR" sz="1000" noProof="0" dirty="0">
              <a:latin typeface="Arial" panose="020B0604020202020204" pitchFamily="34" charset="0"/>
            </a:endParaRPr>
          </a:p>
          <a:p>
            <a:pPr marL="361950" lvl="1" indent="-309563" algn="just" eaLnBrk="1" hangingPunct="1"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fr-FR" sz="2600" b="1" u="sng" noProof="0" dirty="0">
                <a:latin typeface="Arial" panose="020B0604020202020204" pitchFamily="34" charset="0"/>
              </a:rPr>
              <a:t>Référents téléphoniques</a:t>
            </a:r>
          </a:p>
          <a:p>
            <a:pPr marL="890588" lvl="3" indent="-309563" algn="just" eaLnBrk="1" hangingPunct="1">
              <a:spcBef>
                <a:spcPct val="0"/>
              </a:spcBef>
              <a:buFont typeface="Wingdings" pitchFamily="2" charset="2"/>
              <a:buChar char="ü"/>
              <a:defRPr/>
            </a:pPr>
            <a:r>
              <a:rPr lang="fr-FR" sz="2200" noProof="0" dirty="0">
                <a:latin typeface="Arial" panose="020B0604020202020204" pitchFamily="34" charset="0"/>
              </a:rPr>
              <a:t>5 régions bénéficient de référents téléphoniques :</a:t>
            </a:r>
          </a:p>
          <a:p>
            <a:pPr lvl="2" algn="just">
              <a:lnSpc>
                <a:spcPct val="107000"/>
              </a:lnSpc>
              <a:spcAft>
                <a:spcPts val="800"/>
              </a:spcAft>
            </a:pPr>
            <a:r>
              <a:rPr lang="fr-FR" sz="1800" noProof="0" dirty="0">
                <a:latin typeface="Arial" panose="020B0604020202020204" pitchFamily="34" charset="0"/>
              </a:rPr>
              <a:t>Auvergne Rhône Alpes et Bourgogne Franche Comté avec Cécile : 2 contacts téléphoniques en 2024</a:t>
            </a:r>
          </a:p>
          <a:p>
            <a:pPr lvl="2" algn="just">
              <a:lnSpc>
                <a:spcPct val="107000"/>
              </a:lnSpc>
              <a:spcAft>
                <a:spcPts val="800"/>
              </a:spcAft>
            </a:pPr>
            <a:r>
              <a:rPr lang="fr-FR" sz="1800" noProof="0" dirty="0">
                <a:latin typeface="Arial" panose="020B0604020202020204" pitchFamily="34" charset="0"/>
              </a:rPr>
              <a:t>Normandie (ex « Basse-Normandie ») avec </a:t>
            </a:r>
            <a:r>
              <a:rPr lang="fr-FR" sz="1800" noProof="0" dirty="0">
                <a:solidFill>
                  <a:srgbClr val="000000"/>
                </a:solidFill>
                <a:latin typeface="Arial" panose="020B0604020202020204" pitchFamily="34" charset="0"/>
              </a:rPr>
              <a:t>Delphine L.</a:t>
            </a:r>
          </a:p>
          <a:p>
            <a:pPr lvl="2" algn="just">
              <a:lnSpc>
                <a:spcPct val="107000"/>
              </a:lnSpc>
              <a:spcAft>
                <a:spcPts val="800"/>
              </a:spcAft>
            </a:pPr>
            <a:r>
              <a:rPr lang="fr-FR" sz="1800" noProof="0" dirty="0">
                <a:latin typeface="Arial" panose="020B0604020202020204" pitchFamily="34" charset="0"/>
              </a:rPr>
              <a:t>Normandie (ex « Haute Normandie ») avec Liliane</a:t>
            </a:r>
          </a:p>
          <a:p>
            <a:pPr lvl="2" algn="just">
              <a:lnSpc>
                <a:spcPct val="107000"/>
              </a:lnSpc>
              <a:spcAft>
                <a:spcPts val="800"/>
              </a:spcAft>
            </a:pPr>
            <a:r>
              <a:rPr lang="fr-FR" sz="1800" noProof="0" dirty="0">
                <a:latin typeface="Arial" panose="020B0604020202020204" pitchFamily="34" charset="0"/>
              </a:rPr>
              <a:t>Occitanie avec </a:t>
            </a:r>
            <a:r>
              <a:rPr lang="fr-FR" sz="1600" noProof="0" dirty="0">
                <a:latin typeface="Arial" panose="020B0604020202020204" pitchFamily="34" charset="0"/>
              </a:rPr>
              <a:t>Delphine A.</a:t>
            </a:r>
            <a:r>
              <a:rPr lang="fr-FR" sz="1800" noProof="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fr-FR" sz="1800" noProof="0" dirty="0">
                <a:latin typeface="Arial" panose="020B0604020202020204" pitchFamily="34" charset="0"/>
              </a:rPr>
              <a:t>: 1 contact téléphonique en 2024</a:t>
            </a: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fr-FR" sz="2000" b="1" noProof="0" dirty="0">
                <a:latin typeface="Arial" panose="020B0604020202020204" pitchFamily="34" charset="0"/>
              </a:rPr>
              <a:t>N’hésitez pas à nous rejoindre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0695B220-D933-8752-5080-B174420F18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243" y="232166"/>
            <a:ext cx="82915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b="1" noProof="0" dirty="0">
                <a:latin typeface="Arial" panose="020B0604020202020204" pitchFamily="34" charset="0"/>
              </a:rPr>
              <a:t>   Activités</a:t>
            </a:r>
            <a:r>
              <a:rPr lang="fr-FR" sz="3600" b="1" noProof="0" dirty="0">
                <a:latin typeface="Arial" panose="020B0604020202020204" pitchFamily="34" charset="0"/>
              </a:rPr>
              <a:t> 2024</a:t>
            </a:r>
            <a:endParaRPr lang="fr-FR" sz="3600" noProof="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69914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Image 7" descr="format présentation horizontale.jpg">
            <a:extLst>
              <a:ext uri="{FF2B5EF4-FFF2-40B4-BE49-F238E27FC236}">
                <a16:creationId xmlns:a16="http://schemas.microsoft.com/office/drawing/2014/main" id="{033C53D4-EEFF-3641-A7FF-2F2EEB2E3F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4"/>
            <a:ext cx="9144000" cy="7528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2" name="ZoneTexte 2">
            <a:extLst>
              <a:ext uri="{FF2B5EF4-FFF2-40B4-BE49-F238E27FC236}">
                <a16:creationId xmlns:a16="http://schemas.microsoft.com/office/drawing/2014/main" id="{9A2B0260-5ED1-414A-9B24-4E1312690A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7375" y="4872038"/>
            <a:ext cx="6286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sz="1800" noProof="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fr-FR" sz="2800" b="1" noProof="0" dirty="0">
              <a:solidFill>
                <a:srgbClr val="7F7F7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603" name="Rectangle 5">
            <a:extLst>
              <a:ext uri="{FF2B5EF4-FFF2-40B4-BE49-F238E27FC236}">
                <a16:creationId xmlns:a16="http://schemas.microsoft.com/office/drawing/2014/main" id="{DBB3CBC9-EFF1-814A-A60C-0B0B8FF54D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8538" y="4005263"/>
            <a:ext cx="6029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fr-FR" sz="1800" noProof="0" dirty="0">
              <a:latin typeface="Arial" panose="020B0604020202020204" pitchFamily="34" charset="0"/>
            </a:endParaRPr>
          </a:p>
        </p:txBody>
      </p:sp>
      <p:sp>
        <p:nvSpPr>
          <p:cNvPr id="25604" name="Rectangle 8">
            <a:extLst>
              <a:ext uri="{FF2B5EF4-FFF2-40B4-BE49-F238E27FC236}">
                <a16:creationId xmlns:a16="http://schemas.microsoft.com/office/drawing/2014/main" id="{5F264FB2-C948-2A4E-8F92-0AA001A045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150" y="0"/>
            <a:ext cx="68405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fr-FR" noProof="0" dirty="0">
              <a:latin typeface="Arial" panose="020B0604020202020204" pitchFamily="34" charset="0"/>
            </a:endParaRPr>
          </a:p>
        </p:txBody>
      </p:sp>
      <p:sp>
        <p:nvSpPr>
          <p:cNvPr id="25605" name="Rectangle 6">
            <a:extLst>
              <a:ext uri="{FF2B5EF4-FFF2-40B4-BE49-F238E27FC236}">
                <a16:creationId xmlns:a16="http://schemas.microsoft.com/office/drawing/2014/main" id="{72C1F527-BF8B-D445-9CC4-3B6C1C3147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450" y="620713"/>
            <a:ext cx="6408738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fr-FR" sz="4400" b="1" noProof="0" dirty="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fr-FR" sz="4400" b="1" noProof="0" dirty="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fr-FR" sz="4400" b="1" noProof="0" dirty="0">
              <a:latin typeface="Arial" panose="020B0604020202020204" pitchFamily="34" charset="0"/>
            </a:endParaRPr>
          </a:p>
        </p:txBody>
      </p:sp>
      <p:sp>
        <p:nvSpPr>
          <p:cNvPr id="25607" name="Rectangle 10">
            <a:extLst>
              <a:ext uri="{FF2B5EF4-FFF2-40B4-BE49-F238E27FC236}">
                <a16:creationId xmlns:a16="http://schemas.microsoft.com/office/drawing/2014/main" id="{449195E1-F83C-024B-A328-D413C18C84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836613"/>
            <a:ext cx="77041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None/>
            </a:pPr>
            <a:endParaRPr lang="fr-FR" sz="2800" b="1" noProof="0" dirty="0">
              <a:latin typeface="Arial" panose="020B0604020202020204" pitchFamily="34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0695B220-D933-8752-5080-B174420F18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243" y="232166"/>
            <a:ext cx="82915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b="1" noProof="0" dirty="0">
                <a:latin typeface="Arial" panose="020B0604020202020204" pitchFamily="34" charset="0"/>
              </a:rPr>
              <a:t>   Activités</a:t>
            </a:r>
            <a:r>
              <a:rPr lang="fr-FR" sz="3600" b="1" noProof="0" dirty="0">
                <a:latin typeface="Arial" panose="020B0604020202020204" pitchFamily="34" charset="0"/>
              </a:rPr>
              <a:t> 2024</a:t>
            </a:r>
            <a:endParaRPr lang="fr-FR" sz="3600" noProof="0" dirty="0">
              <a:latin typeface="Arial" panose="020B0604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7D6394D-8DE0-0076-CDD3-25F4D4E12DD8}"/>
              </a:ext>
            </a:extLst>
          </p:cNvPr>
          <p:cNvSpPr txBox="1"/>
          <p:nvPr/>
        </p:nvSpPr>
        <p:spPr>
          <a:xfrm>
            <a:off x="838200" y="1066800"/>
            <a:ext cx="8305800" cy="5386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fr-FR" sz="2600" b="1" u="sng" noProof="0" dirty="0">
                <a:latin typeface="Arial" panose="020B0604020202020204" pitchFamily="34" charset="0"/>
              </a:rPr>
              <a:t>Présence auprès des Instances Maladies Rares</a:t>
            </a:r>
          </a:p>
          <a:p>
            <a:pPr lvl="1" eaLnBrk="1" hangingPunct="1">
              <a:spcBef>
                <a:spcPct val="0"/>
              </a:spcBef>
              <a:buFont typeface="Wingdings" pitchFamily="2" charset="2"/>
              <a:buChar char="ü"/>
              <a:defRPr/>
            </a:pPr>
            <a:r>
              <a:rPr lang="fr-FR" sz="2200" noProof="0" dirty="0">
                <a:latin typeface="Arial" panose="020B0604020202020204" pitchFamily="34" charset="0"/>
              </a:rPr>
              <a:t> FILFOIE (Filière Maladies Rares du Foie) : gouvernance, journées annuelles,</a:t>
            </a:r>
            <a:r>
              <a:rPr lang="fr-FR" sz="2200" noProof="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fr-FR" sz="2200" noProof="0" dirty="0">
                <a:solidFill>
                  <a:srgbClr val="000000"/>
                </a:solidFill>
                <a:latin typeface="Arial" panose="020B0604020202020204" pitchFamily="34" charset="0"/>
              </a:rPr>
              <a:t>rencontres inter-asso…</a:t>
            </a:r>
            <a:endParaRPr lang="fr-FR" sz="2200" noProof="0" dirty="0">
              <a:solidFill>
                <a:srgbClr val="000000"/>
              </a:solidFill>
            </a:endParaRPr>
          </a:p>
          <a:p>
            <a:pPr marL="452438" lvl="1" indent="354013" eaLnBrk="1" hangingPunct="1">
              <a:spcBef>
                <a:spcPct val="0"/>
              </a:spcBef>
              <a:buFont typeface="Wingdings" pitchFamily="2" charset="2"/>
              <a:buChar char="ü"/>
              <a:defRPr/>
            </a:pPr>
            <a:r>
              <a:rPr lang="fr-FR" sz="2200" noProof="0" dirty="0">
                <a:latin typeface="Arial" panose="020B0604020202020204" pitchFamily="34" charset="0"/>
              </a:rPr>
              <a:t>AFEF (Association Française pour l’Étude du Foie): journées annuelles à </a:t>
            </a:r>
            <a:r>
              <a:rPr lang="fr-FR" sz="2200" noProof="0" dirty="0"/>
              <a:t>Antibes</a:t>
            </a:r>
            <a:r>
              <a:rPr lang="fr-FR" sz="2200" noProof="0" dirty="0">
                <a:latin typeface="Arial" panose="020B0604020202020204" pitchFamily="34" charset="0"/>
              </a:rPr>
              <a:t> : 22 professionnels de la santé rencontrés</a:t>
            </a:r>
          </a:p>
          <a:p>
            <a:pPr lvl="1" eaLnBrk="1" hangingPunct="1">
              <a:spcBef>
                <a:spcPct val="0"/>
              </a:spcBef>
              <a:buFont typeface="Wingdings" pitchFamily="2" charset="2"/>
              <a:buChar char="ü"/>
              <a:defRPr/>
            </a:pPr>
            <a:r>
              <a:rPr lang="fr-FR" sz="2200" noProof="0" dirty="0">
                <a:latin typeface="Arial" panose="020B0604020202020204" pitchFamily="34" charset="0"/>
              </a:rPr>
              <a:t> Alliance Maladies Rares : congrès, marche des Maladies Rares, rencontres régionales (</a:t>
            </a:r>
            <a:r>
              <a:rPr lang="fr-FR" sz="2200" noProof="0" dirty="0">
                <a:solidFill>
                  <a:srgbClr val="000000"/>
                </a:solidFill>
                <a:latin typeface="Arial" panose="020B0604020202020204" pitchFamily="34" charset="0"/>
              </a:rPr>
              <a:t>Le Havre</a:t>
            </a:r>
            <a:r>
              <a:rPr lang="fr-FR" sz="2200" noProof="0" dirty="0">
                <a:solidFill>
                  <a:srgbClr val="000000"/>
                </a:solidFill>
              </a:rPr>
              <a:t> </a:t>
            </a:r>
            <a:r>
              <a:rPr lang="fr-FR" sz="2200" noProof="0" dirty="0">
                <a:latin typeface="Arial" panose="020B0604020202020204" pitchFamily="34" charset="0"/>
              </a:rPr>
              <a:t>et Paris), Universités d’Automne, formations….</a:t>
            </a:r>
          </a:p>
          <a:p>
            <a:pPr lvl="1" eaLnBrk="1" hangingPunct="1">
              <a:spcBef>
                <a:spcPct val="0"/>
              </a:spcBef>
              <a:buFont typeface="Wingdings" pitchFamily="2" charset="2"/>
              <a:buChar char="ü"/>
              <a:defRPr/>
            </a:pPr>
            <a:r>
              <a:rPr lang="fr-FR" sz="2200" noProof="0" dirty="0">
                <a:latin typeface="Arial" panose="020B0604020202020204" pitchFamily="34" charset="0"/>
              </a:rPr>
              <a:t>  Plateforme Maladies Rares :  </a:t>
            </a:r>
          </a:p>
          <a:p>
            <a:pPr lvl="2" algn="just" eaLnBrk="1" hangingPunct="1">
              <a:buFont typeface="Arial"/>
              <a:buChar char="•"/>
              <a:defRPr/>
            </a:pPr>
            <a:r>
              <a:rPr lang="fr-FR" sz="2000" noProof="0" dirty="0"/>
              <a:t> Participation à 2 webinaires organisés par la plateforme Maladies Rares Paris </a:t>
            </a:r>
            <a:r>
              <a:rPr lang="fr-FR" sz="2000" noProof="0" dirty="0">
                <a:solidFill>
                  <a:srgbClr val="000000"/>
                </a:solidFill>
              </a:rPr>
              <a:t>Nord et à une vidéo sur les </a:t>
            </a:r>
            <a:r>
              <a:rPr lang="fr-FR" sz="2000" noProof="0" dirty="0" err="1">
                <a:solidFill>
                  <a:srgbClr val="000000"/>
                </a:solidFill>
              </a:rPr>
              <a:t>téloméropathies</a:t>
            </a:r>
            <a:endParaRPr lang="fr-FR" sz="2000" noProof="0" dirty="0">
              <a:solidFill>
                <a:srgbClr val="000000"/>
              </a:solidFill>
            </a:endParaRPr>
          </a:p>
          <a:p>
            <a:pPr lvl="2" eaLnBrk="1" hangingPunct="1">
              <a:buFont typeface="Arial"/>
              <a:buChar char="•"/>
              <a:defRPr/>
            </a:pPr>
            <a:r>
              <a:rPr lang="fr-FR" sz="2000" noProof="0" dirty="0"/>
              <a:t> Participation à une </a:t>
            </a:r>
            <a:r>
              <a:rPr lang="fr-FR" sz="2000" noProof="0" dirty="0" err="1"/>
              <a:t>WebAsso</a:t>
            </a:r>
            <a:r>
              <a:rPr lang="fr-FR" sz="2000" noProof="0" dirty="0"/>
              <a:t> organisée par la plateforme MR Breizh </a:t>
            </a:r>
          </a:p>
          <a:p>
            <a:pPr lvl="2" eaLnBrk="1" hangingPunct="1">
              <a:buFont typeface="Arial"/>
              <a:buChar char="•"/>
              <a:defRPr/>
            </a:pPr>
            <a:r>
              <a:rPr lang="fr-FR" sz="2000" noProof="0" dirty="0"/>
              <a:t> Participation à la JMR de la Plateforme MR Normandie</a:t>
            </a:r>
          </a:p>
        </p:txBody>
      </p:sp>
    </p:spTree>
    <p:extLst>
      <p:ext uri="{BB962C8B-B14F-4D97-AF65-F5344CB8AC3E}">
        <p14:creationId xmlns:p14="http://schemas.microsoft.com/office/powerpoint/2010/main" val="19837967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Image 7" descr="format présentation horizontale.jpg">
            <a:extLst>
              <a:ext uri="{FF2B5EF4-FFF2-40B4-BE49-F238E27FC236}">
                <a16:creationId xmlns:a16="http://schemas.microsoft.com/office/drawing/2014/main" id="{033C53D4-EEFF-3641-A7FF-2F2EEB2E3F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234"/>
            <a:ext cx="9144000" cy="6887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2" name="ZoneTexte 2">
            <a:extLst>
              <a:ext uri="{FF2B5EF4-FFF2-40B4-BE49-F238E27FC236}">
                <a16:creationId xmlns:a16="http://schemas.microsoft.com/office/drawing/2014/main" id="{9A2B0260-5ED1-414A-9B24-4E1312690A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7375" y="4872038"/>
            <a:ext cx="6286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sz="1800" noProof="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fr-FR" sz="2800" b="1" noProof="0" dirty="0">
              <a:solidFill>
                <a:srgbClr val="7F7F7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603" name="Rectangle 5">
            <a:extLst>
              <a:ext uri="{FF2B5EF4-FFF2-40B4-BE49-F238E27FC236}">
                <a16:creationId xmlns:a16="http://schemas.microsoft.com/office/drawing/2014/main" id="{DBB3CBC9-EFF1-814A-A60C-0B0B8FF54D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8538" y="4005263"/>
            <a:ext cx="6029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fr-FR" sz="1800" noProof="0" dirty="0">
              <a:latin typeface="Arial" panose="020B0604020202020204" pitchFamily="34" charset="0"/>
            </a:endParaRPr>
          </a:p>
        </p:txBody>
      </p:sp>
      <p:sp>
        <p:nvSpPr>
          <p:cNvPr id="25604" name="Rectangle 8">
            <a:extLst>
              <a:ext uri="{FF2B5EF4-FFF2-40B4-BE49-F238E27FC236}">
                <a16:creationId xmlns:a16="http://schemas.microsoft.com/office/drawing/2014/main" id="{5F264FB2-C948-2A4E-8F92-0AA001A045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150" y="0"/>
            <a:ext cx="68405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fr-FR" noProof="0" dirty="0">
              <a:latin typeface="Arial" panose="020B0604020202020204" pitchFamily="34" charset="0"/>
            </a:endParaRPr>
          </a:p>
        </p:txBody>
      </p:sp>
      <p:sp>
        <p:nvSpPr>
          <p:cNvPr id="25605" name="Rectangle 6">
            <a:extLst>
              <a:ext uri="{FF2B5EF4-FFF2-40B4-BE49-F238E27FC236}">
                <a16:creationId xmlns:a16="http://schemas.microsoft.com/office/drawing/2014/main" id="{72C1F527-BF8B-D445-9CC4-3B6C1C3147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450" y="620713"/>
            <a:ext cx="6408738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fr-FR" sz="4400" b="1" noProof="0" dirty="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fr-FR" sz="4400" b="1" noProof="0" dirty="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fr-FR" sz="4400" b="1" noProof="0" dirty="0">
              <a:latin typeface="Arial" panose="020B0604020202020204" pitchFamily="34" charset="0"/>
            </a:endParaRPr>
          </a:p>
        </p:txBody>
      </p:sp>
      <p:sp>
        <p:nvSpPr>
          <p:cNvPr id="25607" name="Rectangle 10">
            <a:extLst>
              <a:ext uri="{FF2B5EF4-FFF2-40B4-BE49-F238E27FC236}">
                <a16:creationId xmlns:a16="http://schemas.microsoft.com/office/drawing/2014/main" id="{449195E1-F83C-024B-A328-D413C18C84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836613"/>
            <a:ext cx="77041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None/>
            </a:pPr>
            <a:endParaRPr lang="fr-FR" sz="2800" b="1" noProof="0" dirty="0">
              <a:latin typeface="Arial" panose="020B0604020202020204" pitchFamily="34" charset="0"/>
            </a:endParaRPr>
          </a:p>
        </p:txBody>
      </p:sp>
      <p:sp>
        <p:nvSpPr>
          <p:cNvPr id="20488" name="ZoneTexte 9">
            <a:extLst>
              <a:ext uri="{FF2B5EF4-FFF2-40B4-BE49-F238E27FC236}">
                <a16:creationId xmlns:a16="http://schemas.microsoft.com/office/drawing/2014/main" id="{F4979C92-6365-1846-A6A6-8417E02650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1378231"/>
            <a:ext cx="7983983" cy="541686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895350" indent="-3619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lvl="2" indent="-342900" algn="just" eaLnBrk="1" hangingPunct="1"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fr-FR" sz="2600" b="1" u="sng" noProof="0" dirty="0">
                <a:latin typeface="Arial"/>
                <a:cs typeface="Arial"/>
              </a:rPr>
              <a:t>Journée des bénévoles organisée par l'AP-HP</a:t>
            </a:r>
            <a:r>
              <a:rPr lang="fr-FR" sz="2800" b="1" u="sng" noProof="0" dirty="0">
                <a:latin typeface="Arial"/>
                <a:cs typeface="Arial"/>
              </a:rPr>
              <a:t> </a:t>
            </a:r>
          </a:p>
          <a:p>
            <a:pPr marL="0" lvl="2" indent="354013" algn="just" eaLnBrk="1" hangingPunct="1">
              <a:spcBef>
                <a:spcPct val="0"/>
              </a:spcBef>
              <a:buNone/>
              <a:defRPr/>
            </a:pPr>
            <a:r>
              <a:rPr lang="fr-FR" sz="2000" noProof="0" dirty="0">
                <a:latin typeface="Arial" panose="020B0604020202020204" pitchFamily="34" charset="0"/>
              </a:rPr>
              <a:t> </a:t>
            </a:r>
            <a:r>
              <a:rPr lang="fr-FR" sz="2200" noProof="0" dirty="0">
                <a:latin typeface="Arial" panose="020B0604020202020204" pitchFamily="34" charset="0"/>
              </a:rPr>
              <a:t>Mise à l’honneur des bénévoles par Nicolas REVEL,</a:t>
            </a:r>
          </a:p>
          <a:p>
            <a:pPr marL="354013" lvl="2" indent="0" algn="just" eaLnBrk="1" hangingPunct="1">
              <a:spcBef>
                <a:spcPct val="0"/>
              </a:spcBef>
              <a:buNone/>
              <a:defRPr/>
            </a:pPr>
            <a:r>
              <a:rPr lang="fr-FR" sz="2200" noProof="0" dirty="0">
                <a:latin typeface="Arial" panose="020B0604020202020204" pitchFamily="34" charset="0"/>
              </a:rPr>
              <a:t> Directeur Général de l’AP-HP</a:t>
            </a:r>
            <a:endParaRPr lang="fr-FR" sz="2200" b="1" u="sng" noProof="0" dirty="0">
              <a:latin typeface="Arial"/>
              <a:cs typeface="Arial"/>
            </a:endParaRPr>
          </a:p>
          <a:p>
            <a:pPr algn="just" eaLnBrk="1" hangingPunct="1">
              <a:spcBef>
                <a:spcPct val="0"/>
              </a:spcBef>
              <a:buNone/>
              <a:defRPr/>
            </a:pPr>
            <a:endParaRPr lang="fr-FR" sz="2600" b="1" u="sng" noProof="0" dirty="0"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fr-FR" sz="2600" b="1" u="sng" noProof="0" dirty="0">
                <a:latin typeface="Arial" panose="020B0604020202020204" pitchFamily="34" charset="0"/>
              </a:rPr>
              <a:t>Course des Héros</a:t>
            </a:r>
            <a:endParaRPr lang="fr-FR" sz="2600" b="1" noProof="0" dirty="0">
              <a:latin typeface="Arial" panose="020B0604020202020204" pitchFamily="34" charset="0"/>
            </a:endParaRPr>
          </a:p>
          <a:p>
            <a:pPr marL="533400" lvl="1" indent="0" algn="just" eaLnBrk="1" hangingPunct="1">
              <a:spcBef>
                <a:spcPct val="0"/>
              </a:spcBef>
              <a:buFont typeface="Wingdings" charset="2"/>
              <a:buChar char="ü"/>
              <a:defRPr/>
            </a:pPr>
            <a:r>
              <a:rPr lang="fr-FR" sz="2400" noProof="0" dirty="0">
                <a:latin typeface="Arial" panose="020B0604020202020204" pitchFamily="34" charset="0"/>
              </a:rPr>
              <a:t> 15 marcheurs/coureurs</a:t>
            </a:r>
          </a:p>
          <a:p>
            <a:pPr marL="893763" lvl="1" indent="-360363" algn="just" defTabSz="893763" eaLnBrk="1" hangingPunct="1">
              <a:spcBef>
                <a:spcPct val="0"/>
              </a:spcBef>
              <a:buFont typeface="Wingdings" charset="2"/>
              <a:buChar char="ü"/>
              <a:tabLst>
                <a:tab pos="893763" algn="l"/>
              </a:tabLst>
              <a:defRPr/>
            </a:pPr>
            <a:r>
              <a:rPr lang="fr-FR" sz="2200" noProof="0" dirty="0">
                <a:latin typeface="Arial" panose="020B0604020202020204" pitchFamily="34" charset="0"/>
                <a:cs typeface="Arial" panose="020B0604020202020204" pitchFamily="34" charset="0"/>
              </a:rPr>
              <a:t>5656,99 euros net du pourcentage prélevé par l’organisateur et </a:t>
            </a:r>
            <a:r>
              <a:rPr lang="fr-FR" sz="22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frais d’inscription</a:t>
            </a:r>
          </a:p>
          <a:p>
            <a:pPr marL="893763" lvl="1" indent="-360363" algn="just" defTabSz="893763" eaLnBrk="1" hangingPunct="1">
              <a:spcBef>
                <a:spcPct val="0"/>
              </a:spcBef>
              <a:buNone/>
              <a:tabLst>
                <a:tab pos="893763" algn="l"/>
              </a:tabLst>
              <a:defRPr/>
            </a:pPr>
            <a:endParaRPr lang="fr-FR" sz="2400" noProof="0" dirty="0"/>
          </a:p>
          <a:p>
            <a:pPr>
              <a:buFont typeface="Wingdings" charset="2"/>
              <a:buChar char="Ø"/>
            </a:pPr>
            <a:r>
              <a:rPr lang="fr-FR" sz="2600" b="1" u="sng" noProof="0" dirty="0">
                <a:latin typeface="Arial"/>
                <a:cs typeface="Arial"/>
              </a:rPr>
              <a:t>Jeu "il était une foie"</a:t>
            </a:r>
          </a:p>
          <a:p>
            <a:pPr indent="198438">
              <a:buFont typeface="Wingdings" charset="2"/>
              <a:buChar char="ü"/>
            </a:pPr>
            <a:r>
              <a:rPr lang="fr-FR" sz="2200" noProof="0" dirty="0">
                <a:latin typeface="Arial" panose="020B0604020202020204" pitchFamily="34" charset="0"/>
              </a:rPr>
              <a:t> </a:t>
            </a:r>
            <a:r>
              <a:rPr lang="fr-FR" sz="2200" noProof="0" dirty="0">
                <a:solidFill>
                  <a:srgbClr val="000000"/>
                </a:solidFill>
                <a:latin typeface="Arial" panose="020B0604020202020204" pitchFamily="34" charset="0"/>
              </a:rPr>
              <a:t>bug signalé par des adhérents (merci !) : le </a:t>
            </a:r>
            <a:r>
              <a:rPr lang="fr-FR" sz="2200" noProof="0" dirty="0">
                <a:latin typeface="Arial" panose="020B0604020202020204" pitchFamily="34" charset="0"/>
              </a:rPr>
              <a:t>jeu ne peut plus être téléchargé ni sur </a:t>
            </a:r>
            <a:r>
              <a:rPr lang="fr-FR" sz="2200" noProof="0" dirty="0" err="1">
                <a:latin typeface="Arial" panose="020B0604020202020204" pitchFamily="34" charset="0"/>
              </a:rPr>
              <a:t>Appstore</a:t>
            </a:r>
            <a:r>
              <a:rPr lang="fr-FR" sz="2200" noProof="0" dirty="0">
                <a:latin typeface="Arial" panose="020B0604020202020204" pitchFamily="34" charset="0"/>
              </a:rPr>
              <a:t> ni sur </a:t>
            </a:r>
            <a:r>
              <a:rPr lang="fr-FR" sz="2200" noProof="0" dirty="0" err="1">
                <a:latin typeface="Arial" panose="020B0604020202020204" pitchFamily="34" charset="0"/>
              </a:rPr>
              <a:t>PlayStore</a:t>
            </a:r>
            <a:r>
              <a:rPr lang="fr-FR" sz="2200" noProof="0" dirty="0">
                <a:latin typeface="Arial" panose="020B0604020202020204" pitchFamily="34" charset="0"/>
              </a:rPr>
              <a:t>.</a:t>
            </a:r>
          </a:p>
          <a:p>
            <a:pPr indent="198438">
              <a:buFont typeface="Wingdings" charset="2"/>
              <a:buChar char="ü"/>
            </a:pPr>
            <a:r>
              <a:rPr lang="fr-FR" sz="2200" noProof="0" dirty="0">
                <a:latin typeface="Arial" panose="020B0604020202020204" pitchFamily="34" charset="0"/>
              </a:rPr>
              <a:t> Problème en cours de résolution</a:t>
            </a:r>
          </a:p>
          <a:p>
            <a:pPr marL="893763" lvl="1" indent="-360363" algn="just" defTabSz="893763" eaLnBrk="1" hangingPunct="1">
              <a:spcBef>
                <a:spcPct val="0"/>
              </a:spcBef>
              <a:buNone/>
              <a:tabLst>
                <a:tab pos="893763" algn="l"/>
              </a:tabLst>
              <a:defRPr/>
            </a:pPr>
            <a:endParaRPr lang="fr-FR" sz="2400" noProof="0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55409315-8BCD-3212-154B-830B4D977B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175" y="89852"/>
            <a:ext cx="82915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b="1" noProof="0" dirty="0">
                <a:latin typeface="Arial" panose="020B0604020202020204" pitchFamily="34" charset="0"/>
              </a:rPr>
              <a:t>   Activités</a:t>
            </a:r>
            <a:r>
              <a:rPr lang="fr-FR" sz="3600" b="1" noProof="0" dirty="0">
                <a:latin typeface="Arial" panose="020B0604020202020204" pitchFamily="34" charset="0"/>
              </a:rPr>
              <a:t> 2024</a:t>
            </a:r>
            <a:endParaRPr lang="fr-FR" sz="3600" noProof="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4700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Image 7" descr="format présentation horizontale.jpg">
            <a:extLst>
              <a:ext uri="{FF2B5EF4-FFF2-40B4-BE49-F238E27FC236}">
                <a16:creationId xmlns:a16="http://schemas.microsoft.com/office/drawing/2014/main" id="{033C53D4-EEFF-3641-A7FF-2F2EEB2E3F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4"/>
            <a:ext cx="9144000" cy="7528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2" name="ZoneTexte 2">
            <a:extLst>
              <a:ext uri="{FF2B5EF4-FFF2-40B4-BE49-F238E27FC236}">
                <a16:creationId xmlns:a16="http://schemas.microsoft.com/office/drawing/2014/main" id="{9A2B0260-5ED1-414A-9B24-4E1312690A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7375" y="4872038"/>
            <a:ext cx="6286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sz="1800" noProof="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fr-FR" sz="2800" b="1" noProof="0" dirty="0">
              <a:solidFill>
                <a:srgbClr val="7F7F7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603" name="Rectangle 5">
            <a:extLst>
              <a:ext uri="{FF2B5EF4-FFF2-40B4-BE49-F238E27FC236}">
                <a16:creationId xmlns:a16="http://schemas.microsoft.com/office/drawing/2014/main" id="{DBB3CBC9-EFF1-814A-A60C-0B0B8FF54D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8538" y="4005263"/>
            <a:ext cx="6029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fr-FR" sz="1800" noProof="0" dirty="0">
              <a:latin typeface="Arial" panose="020B0604020202020204" pitchFamily="34" charset="0"/>
            </a:endParaRPr>
          </a:p>
        </p:txBody>
      </p:sp>
      <p:sp>
        <p:nvSpPr>
          <p:cNvPr id="25604" name="Rectangle 8">
            <a:extLst>
              <a:ext uri="{FF2B5EF4-FFF2-40B4-BE49-F238E27FC236}">
                <a16:creationId xmlns:a16="http://schemas.microsoft.com/office/drawing/2014/main" id="{5F264FB2-C948-2A4E-8F92-0AA001A045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150" y="0"/>
            <a:ext cx="68405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fr-FR" noProof="0" dirty="0">
              <a:latin typeface="Arial" panose="020B0604020202020204" pitchFamily="34" charset="0"/>
            </a:endParaRPr>
          </a:p>
        </p:txBody>
      </p:sp>
      <p:sp>
        <p:nvSpPr>
          <p:cNvPr id="25605" name="Rectangle 6">
            <a:extLst>
              <a:ext uri="{FF2B5EF4-FFF2-40B4-BE49-F238E27FC236}">
                <a16:creationId xmlns:a16="http://schemas.microsoft.com/office/drawing/2014/main" id="{72C1F527-BF8B-D445-9CC4-3B6C1C3147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450" y="620713"/>
            <a:ext cx="6408738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fr-FR" sz="4400" b="1" noProof="0" dirty="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fr-FR" sz="4400" b="1" noProof="0" dirty="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fr-FR" sz="4400" b="1" noProof="0" dirty="0">
              <a:latin typeface="Arial" panose="020B0604020202020204" pitchFamily="34" charset="0"/>
            </a:endParaRPr>
          </a:p>
        </p:txBody>
      </p:sp>
      <p:sp>
        <p:nvSpPr>
          <p:cNvPr id="25607" name="Rectangle 10">
            <a:extLst>
              <a:ext uri="{FF2B5EF4-FFF2-40B4-BE49-F238E27FC236}">
                <a16:creationId xmlns:a16="http://schemas.microsoft.com/office/drawing/2014/main" id="{449195E1-F83C-024B-A328-D413C18C84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836613"/>
            <a:ext cx="77041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None/>
            </a:pPr>
            <a:endParaRPr lang="fr-FR" sz="2800" b="1" noProof="0" dirty="0">
              <a:latin typeface="Arial" panose="020B0604020202020204" pitchFamily="34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0695B220-D933-8752-5080-B174420F18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243" y="232166"/>
            <a:ext cx="82915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b="1" noProof="0" dirty="0">
                <a:latin typeface="Arial" panose="020B0604020202020204" pitchFamily="34" charset="0"/>
              </a:rPr>
              <a:t>   Activités</a:t>
            </a:r>
            <a:r>
              <a:rPr lang="fr-FR" sz="3600" b="1" noProof="0" dirty="0">
                <a:latin typeface="Arial" panose="020B0604020202020204" pitchFamily="34" charset="0"/>
              </a:rPr>
              <a:t> 2024</a:t>
            </a:r>
            <a:endParaRPr lang="fr-FR" sz="3600" noProof="0" dirty="0">
              <a:latin typeface="Arial" panose="020B0604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7D6394D-8DE0-0076-CDD3-25F4D4E12DD8}"/>
              </a:ext>
            </a:extLst>
          </p:cNvPr>
          <p:cNvSpPr txBox="1"/>
          <p:nvPr/>
        </p:nvSpPr>
        <p:spPr>
          <a:xfrm>
            <a:off x="1116013" y="1143000"/>
            <a:ext cx="802798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buFont typeface="Wingdings" pitchFamily="2" charset="2"/>
              <a:buChar char="Ø"/>
              <a:defRPr/>
            </a:pPr>
            <a:endParaRPr lang="fr-FR" sz="2000" noProof="0" dirty="0"/>
          </a:p>
          <a:p>
            <a:pPr lvl="1" algn="just" eaLnBrk="1" hangingPunct="1">
              <a:buFont typeface="Wingdings" pitchFamily="2" charset="2"/>
              <a:buChar char="ü"/>
              <a:defRPr/>
            </a:pPr>
            <a:endParaRPr lang="fr-FR" sz="2200" b="1" u="sng" noProof="0" dirty="0">
              <a:latin typeface="Arial" panose="020B060402020202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4979C92-6365-1846-A6A6-8417E02650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1066800"/>
            <a:ext cx="7740650" cy="6106286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895350" indent="-3619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fr-FR" sz="2600" b="1" u="sng" noProof="0" dirty="0">
                <a:latin typeface="Arial" panose="020B0604020202020204" pitchFamily="34" charset="0"/>
              </a:rPr>
              <a:t>Ateliers  Annonce du Diagnostic :</a:t>
            </a:r>
          </a:p>
          <a:p>
            <a:pPr lvl="1" eaLnBrk="1" hangingPunct="1">
              <a:spcBef>
                <a:spcPct val="0"/>
              </a:spcBef>
              <a:buFont typeface="Wingdings" pitchFamily="2" charset="2"/>
              <a:buChar char="ü"/>
              <a:defRPr/>
            </a:pPr>
            <a:r>
              <a:rPr lang="fr-FR" sz="2200" noProof="0" dirty="0">
                <a:latin typeface="Arial" panose="020B0604020202020204" pitchFamily="34" charset="0"/>
              </a:rPr>
              <a:t>2 ateliers à Beaujon auprès des internes</a:t>
            </a:r>
          </a:p>
          <a:p>
            <a:pPr lvl="1" algn="just" eaLnBrk="1" hangingPunct="1">
              <a:spcBef>
                <a:spcPct val="0"/>
              </a:spcBef>
              <a:buFont typeface="Wingdings" pitchFamily="2" charset="2"/>
              <a:buChar char="ü"/>
              <a:defRPr/>
            </a:pPr>
            <a:r>
              <a:rPr lang="fr-FR" sz="2200" noProof="0" dirty="0">
                <a:latin typeface="Arial" panose="020B0604020202020204" pitchFamily="34" charset="0"/>
              </a:rPr>
              <a:t>1 cours aux IPA (Infirmières en Pratique Avancée)</a:t>
            </a:r>
          </a:p>
          <a:p>
            <a:pPr>
              <a:buFont typeface="Wingdings" charset="2"/>
              <a:buChar char="Ø"/>
            </a:pPr>
            <a:r>
              <a:rPr lang="fr-FR" sz="2600" b="1" u="sng" noProof="0" dirty="0">
                <a:latin typeface="Arial" panose="020B0604020202020204" pitchFamily="34" charset="0"/>
              </a:rPr>
              <a:t>Vidéo Thrombose Porte</a:t>
            </a:r>
          </a:p>
          <a:p>
            <a:pPr marL="893763" indent="-352425" algn="just">
              <a:buFont typeface="Wingdings" charset="2"/>
              <a:buChar char="ü"/>
            </a:pPr>
            <a:r>
              <a:rPr lang="fr-FR" sz="2200" noProof="0" dirty="0">
                <a:solidFill>
                  <a:srgbClr val="000000"/>
                </a:solidFill>
                <a:latin typeface="Arial" panose="020B0604020202020204" pitchFamily="34" charset="0"/>
              </a:rPr>
              <a:t>Réalisation d’une vidéo sur la Thrombose Porte en partenariat avec </a:t>
            </a:r>
            <a:r>
              <a:rPr lang="fr-FR" sz="2200" noProof="0" dirty="0" err="1">
                <a:solidFill>
                  <a:srgbClr val="000000"/>
                </a:solidFill>
                <a:latin typeface="Arial" panose="020B0604020202020204" pitchFamily="34" charset="0"/>
              </a:rPr>
              <a:t>Filfoie</a:t>
            </a:r>
            <a:r>
              <a:rPr lang="fr-FR" sz="2200" noProof="0" dirty="0">
                <a:solidFill>
                  <a:srgbClr val="000000"/>
                </a:solidFill>
                <a:latin typeface="Arial" panose="020B0604020202020204" pitchFamily="34" charset="0"/>
              </a:rPr>
              <a:t> et le CRMVF dont une partie dédiée au parcours patient et qui va vous être présentée ici,</a:t>
            </a:r>
          </a:p>
          <a:p>
            <a:pPr>
              <a:buFont typeface="Wingdings" charset="2"/>
              <a:buChar char="Ø"/>
            </a:pPr>
            <a:r>
              <a:rPr lang="fr-FR" sz="2600" b="1" u="sng" noProof="0" dirty="0">
                <a:latin typeface="Arial" panose="020B0604020202020204" pitchFamily="34" charset="0"/>
              </a:rPr>
              <a:t>Webinaire CRMVF/</a:t>
            </a:r>
            <a:r>
              <a:rPr lang="fr-FR" sz="2600" b="1" u="sng" noProof="0" dirty="0">
                <a:solidFill>
                  <a:srgbClr val="000000"/>
                </a:solidFill>
                <a:latin typeface="Arial" panose="020B0604020202020204" pitchFamily="34" charset="0"/>
              </a:rPr>
              <a:t>AMVF</a:t>
            </a:r>
            <a:r>
              <a:rPr lang="fr-FR" sz="2600" b="1" noProof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fr-FR" sz="2400" b="1" noProof="0" dirty="0">
                <a:solidFill>
                  <a:srgbClr val="000000"/>
                </a:solidFill>
              </a:rPr>
              <a:t> </a:t>
            </a:r>
            <a:r>
              <a:rPr lang="fr-FR" sz="22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 </a:t>
            </a:r>
            <a:r>
              <a:rPr lang="fr-FR" sz="22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</a:t>
            </a:r>
            <a:r>
              <a:rPr lang="fr-FR" sz="2200" noProof="0" dirty="0">
                <a:latin typeface="Arial" panose="020B0604020202020204" pitchFamily="34" charset="0"/>
                <a:cs typeface="Arial" panose="020B0604020202020204" pitchFamily="34" charset="0"/>
              </a:rPr>
              <a:t>octobre sur</a:t>
            </a:r>
            <a:r>
              <a:rPr lang="fr-FR" sz="2200" b="1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200" i="1" noProof="0" dirty="0">
                <a:latin typeface="Arial" panose="020B0604020202020204" pitchFamily="34" charset="0"/>
                <a:cs typeface="Arial" panose="020B0604020202020204" pitchFamily="34" charset="0"/>
              </a:rPr>
              <a:t>"tout ce que vous avez voulu savoir sur les anticoagulants »</a:t>
            </a:r>
            <a:r>
              <a:rPr lang="fr-FR" sz="2200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fr-FR" sz="2200" noProof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200" noProof="0" dirty="0">
                <a:latin typeface="Arial" panose="020B0604020202020204" pitchFamily="34" charset="0"/>
                <a:cs typeface="Arial" panose="020B0604020202020204" pitchFamily="34" charset="0"/>
              </a:rPr>
              <a:t>Au programme : </a:t>
            </a:r>
            <a:r>
              <a:rPr lang="fr-FR" sz="2400" noProof="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fr-FR" sz="2200" noProof="0" dirty="0">
                <a:latin typeface="Arial" panose="020B0604020202020204" pitchFamily="34" charset="0"/>
                <a:cs typeface="Arial" panose="020B0604020202020204" pitchFamily="34" charset="0"/>
              </a:rPr>
              <a:t>émoignage d'un patient - explications apportées par la Clinique des Anticoagulants (CAC) de Beaujon - Questions/</a:t>
            </a:r>
            <a:r>
              <a:rPr lang="fr-FR" sz="22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réponses pour que chacun exprime ses interrogations</a:t>
            </a:r>
            <a:br>
              <a:rPr lang="fr-FR" sz="22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2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Succès avec 54 connexions. </a:t>
            </a:r>
          </a:p>
          <a:p>
            <a:pPr lvl="1" algn="just" eaLnBrk="1" hangingPunct="1">
              <a:spcBef>
                <a:spcPct val="0"/>
              </a:spcBef>
              <a:buFont typeface="Wingdings" pitchFamily="2" charset="2"/>
              <a:buChar char="ü"/>
              <a:defRPr/>
            </a:pPr>
            <a:endParaRPr lang="fr-FR" sz="2200" noProof="0" dirty="0">
              <a:latin typeface="Arial" panose="020B0604020202020204" pitchFamily="34" charset="0"/>
            </a:endParaRPr>
          </a:p>
          <a:p>
            <a:pPr marL="533400" lvl="1" indent="0" algn="just" eaLnBrk="1" hangingPunct="1">
              <a:spcBef>
                <a:spcPct val="0"/>
              </a:spcBef>
              <a:buNone/>
              <a:defRPr/>
            </a:pPr>
            <a:endParaRPr lang="fr-FR" sz="1000" noProof="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7967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3F52CD-CFF7-53AC-7FF3-138EEF24B0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Image 7" descr="format présentation horizontale.jpg">
            <a:extLst>
              <a:ext uri="{FF2B5EF4-FFF2-40B4-BE49-F238E27FC236}">
                <a16:creationId xmlns:a16="http://schemas.microsoft.com/office/drawing/2014/main" id="{54B41F2E-B7E3-E258-D369-3129A9F8FD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234"/>
            <a:ext cx="9144000" cy="6887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2" name="ZoneTexte 2">
            <a:extLst>
              <a:ext uri="{FF2B5EF4-FFF2-40B4-BE49-F238E27FC236}">
                <a16:creationId xmlns:a16="http://schemas.microsoft.com/office/drawing/2014/main" id="{81689011-D6BC-3752-38C3-F6C3D4DD06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7375" y="4872038"/>
            <a:ext cx="6286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sz="1800" noProof="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fr-FR" sz="2800" b="1" noProof="0" dirty="0">
              <a:solidFill>
                <a:srgbClr val="7F7F7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603" name="Rectangle 5">
            <a:extLst>
              <a:ext uri="{FF2B5EF4-FFF2-40B4-BE49-F238E27FC236}">
                <a16:creationId xmlns:a16="http://schemas.microsoft.com/office/drawing/2014/main" id="{6AF66406-55AE-5482-C9FC-E5138BD007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8538" y="4005263"/>
            <a:ext cx="6029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fr-FR" sz="1800" noProof="0" dirty="0">
              <a:latin typeface="Arial" panose="020B0604020202020204" pitchFamily="34" charset="0"/>
            </a:endParaRPr>
          </a:p>
        </p:txBody>
      </p:sp>
      <p:sp>
        <p:nvSpPr>
          <p:cNvPr id="25604" name="Rectangle 8">
            <a:extLst>
              <a:ext uri="{FF2B5EF4-FFF2-40B4-BE49-F238E27FC236}">
                <a16:creationId xmlns:a16="http://schemas.microsoft.com/office/drawing/2014/main" id="{E7C29B48-0605-E907-C38B-5BD638B27C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150" y="0"/>
            <a:ext cx="68405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fr-FR" noProof="0" dirty="0">
              <a:latin typeface="Arial" panose="020B0604020202020204" pitchFamily="34" charset="0"/>
            </a:endParaRPr>
          </a:p>
        </p:txBody>
      </p:sp>
      <p:sp>
        <p:nvSpPr>
          <p:cNvPr id="25605" name="Rectangle 6">
            <a:extLst>
              <a:ext uri="{FF2B5EF4-FFF2-40B4-BE49-F238E27FC236}">
                <a16:creationId xmlns:a16="http://schemas.microsoft.com/office/drawing/2014/main" id="{C7A6B90F-87CF-1D60-ECD4-BFB9E3C6CF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450" y="620713"/>
            <a:ext cx="6408738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fr-FR" sz="4400" b="1" noProof="0" dirty="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fr-FR" sz="4400" b="1" noProof="0" dirty="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fr-FR" sz="4400" b="1" noProof="0" dirty="0">
              <a:latin typeface="Arial" panose="020B0604020202020204" pitchFamily="34" charset="0"/>
            </a:endParaRPr>
          </a:p>
        </p:txBody>
      </p:sp>
      <p:sp>
        <p:nvSpPr>
          <p:cNvPr id="25607" name="Rectangle 10">
            <a:extLst>
              <a:ext uri="{FF2B5EF4-FFF2-40B4-BE49-F238E27FC236}">
                <a16:creationId xmlns:a16="http://schemas.microsoft.com/office/drawing/2014/main" id="{6D08EA96-2FB7-EC06-C064-8FEB85E61E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836613"/>
            <a:ext cx="77041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None/>
            </a:pPr>
            <a:endParaRPr lang="fr-FR" sz="2800" b="1" noProof="0" dirty="0">
              <a:latin typeface="Arial" panose="020B0604020202020204" pitchFamily="34" charset="0"/>
            </a:endParaRPr>
          </a:p>
        </p:txBody>
      </p:sp>
      <p:sp>
        <p:nvSpPr>
          <p:cNvPr id="20488" name="ZoneTexte 9">
            <a:extLst>
              <a:ext uri="{FF2B5EF4-FFF2-40B4-BE49-F238E27FC236}">
                <a16:creationId xmlns:a16="http://schemas.microsoft.com/office/drawing/2014/main" id="{C890A7B8-E274-65BF-0C9C-6D7587918F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4213" y="1049731"/>
            <a:ext cx="8100317" cy="431810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895350" indent="-3619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Ø"/>
            </a:pPr>
            <a:endParaRPr lang="fr-FR" sz="2400" b="1" u="sng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charset="2"/>
              <a:buChar char="Ø"/>
            </a:pPr>
            <a:r>
              <a:rPr lang="fr-FR" sz="2600" b="1" u="sng" noProof="0" dirty="0">
                <a:latin typeface="Arial" panose="020B0604020202020204" pitchFamily="34" charset="0"/>
              </a:rPr>
              <a:t>Séances d’Activité Physique Adaptée (APA) </a:t>
            </a:r>
            <a:br>
              <a:rPr lang="fr-FR" sz="2600" b="1" u="sng" noProof="0" dirty="0">
                <a:latin typeface="Arial" panose="020B0604020202020204" pitchFamily="34" charset="0"/>
              </a:rPr>
            </a:br>
            <a:endParaRPr lang="fr-FR" sz="2600" b="1" u="sng" noProof="0" dirty="0">
              <a:latin typeface="Arial" panose="020B0604020202020204" pitchFamily="34" charset="0"/>
            </a:endParaRPr>
          </a:p>
          <a:p>
            <a:pPr indent="198438">
              <a:buFont typeface="Wingdings" charset="2"/>
              <a:buChar char="ü"/>
            </a:pPr>
            <a:r>
              <a:rPr lang="fr-FR" sz="2400" noProof="0" dirty="0"/>
              <a:t>1</a:t>
            </a:r>
            <a:r>
              <a:rPr lang="fr-FR" sz="2400" baseline="30000" noProof="0" dirty="0"/>
              <a:t>er</a:t>
            </a:r>
            <a:r>
              <a:rPr lang="fr-FR" sz="2400" noProof="0" dirty="0"/>
              <a:t> cycle </a:t>
            </a:r>
            <a:r>
              <a:rPr lang="fr-FR" sz="2400" noProof="0" dirty="0">
                <a:solidFill>
                  <a:srgbClr val="000000"/>
                </a:solidFill>
              </a:rPr>
              <a:t>financé grâce un appel à projet retenu par la caisse du Crédit Agricole Centre Est </a:t>
            </a:r>
          </a:p>
          <a:p>
            <a:pPr indent="198438">
              <a:buFont typeface="Wingdings" charset="2"/>
              <a:buChar char="ü"/>
            </a:pPr>
            <a:r>
              <a:rPr lang="fr-FR" sz="2400" noProof="0" dirty="0">
                <a:solidFill>
                  <a:srgbClr val="000000"/>
                </a:solidFill>
              </a:rPr>
              <a:t> Cycle de 12 séances (à raison d'une heure </a:t>
            </a:r>
            <a:r>
              <a:rPr lang="fr-FR" sz="2400" noProof="0" dirty="0"/>
              <a:t>hebdomadaire) avec 10 inscrits</a:t>
            </a:r>
          </a:p>
          <a:p>
            <a:pPr indent="198438">
              <a:buFont typeface="Wingdings" charset="2"/>
              <a:buChar char="ü"/>
            </a:pPr>
            <a:r>
              <a:rPr lang="fr-FR" sz="2400" noProof="0" dirty="0"/>
              <a:t>Excellents Retours</a:t>
            </a:r>
          </a:p>
          <a:p>
            <a:pPr algn="just" eaLnBrk="1" hangingPunct="1">
              <a:spcBef>
                <a:spcPct val="0"/>
              </a:spcBef>
              <a:spcAft>
                <a:spcPts val="600"/>
              </a:spcAft>
              <a:buNone/>
            </a:pPr>
            <a:endParaRPr lang="fr-FR" sz="2200" noProof="0" dirty="0">
              <a:latin typeface="Arial" panose="020B0604020202020204" pitchFamily="34" charset="0"/>
            </a:endParaRPr>
          </a:p>
          <a:p>
            <a:pPr lvl="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endParaRPr lang="fr-FR" sz="22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7E0AC0B6-CD87-25E2-CF96-E830F92AB6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175" y="89852"/>
            <a:ext cx="82915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b="1" noProof="0" dirty="0">
                <a:latin typeface="Arial" panose="020B0604020202020204" pitchFamily="34" charset="0"/>
              </a:rPr>
              <a:t>   Activités</a:t>
            </a:r>
            <a:r>
              <a:rPr lang="fr-FR" sz="3600" b="1" noProof="0" dirty="0">
                <a:latin typeface="Arial" panose="020B0604020202020204" pitchFamily="34" charset="0"/>
              </a:rPr>
              <a:t> 2024</a:t>
            </a:r>
            <a:endParaRPr lang="fr-FR" sz="3600" noProof="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92230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Image 7" descr="format présentation horizontale.jpg">
            <a:extLst>
              <a:ext uri="{FF2B5EF4-FFF2-40B4-BE49-F238E27FC236}">
                <a16:creationId xmlns:a16="http://schemas.microsoft.com/office/drawing/2014/main" id="{033C53D4-EEFF-3641-A7FF-2F2EEB2E3F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234"/>
            <a:ext cx="9144000" cy="6887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2" name="ZoneTexte 2">
            <a:extLst>
              <a:ext uri="{FF2B5EF4-FFF2-40B4-BE49-F238E27FC236}">
                <a16:creationId xmlns:a16="http://schemas.microsoft.com/office/drawing/2014/main" id="{9A2B0260-5ED1-414A-9B24-4E1312690A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7375" y="4872038"/>
            <a:ext cx="6286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sz="1800" noProof="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fr-FR" sz="2800" b="1" noProof="0" dirty="0">
              <a:solidFill>
                <a:srgbClr val="7F7F7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603" name="Rectangle 5">
            <a:extLst>
              <a:ext uri="{FF2B5EF4-FFF2-40B4-BE49-F238E27FC236}">
                <a16:creationId xmlns:a16="http://schemas.microsoft.com/office/drawing/2014/main" id="{DBB3CBC9-EFF1-814A-A60C-0B0B8FF54D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8538" y="4005263"/>
            <a:ext cx="6029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fr-FR" sz="1800" noProof="0" dirty="0">
              <a:latin typeface="Arial" panose="020B0604020202020204" pitchFamily="34" charset="0"/>
            </a:endParaRPr>
          </a:p>
        </p:txBody>
      </p:sp>
      <p:sp>
        <p:nvSpPr>
          <p:cNvPr id="25604" name="Rectangle 8">
            <a:extLst>
              <a:ext uri="{FF2B5EF4-FFF2-40B4-BE49-F238E27FC236}">
                <a16:creationId xmlns:a16="http://schemas.microsoft.com/office/drawing/2014/main" id="{5F264FB2-C948-2A4E-8F92-0AA001A045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150" y="0"/>
            <a:ext cx="68405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fr-FR" noProof="0" dirty="0">
              <a:latin typeface="Arial" panose="020B0604020202020204" pitchFamily="34" charset="0"/>
            </a:endParaRPr>
          </a:p>
        </p:txBody>
      </p:sp>
      <p:sp>
        <p:nvSpPr>
          <p:cNvPr id="25605" name="Rectangle 6">
            <a:extLst>
              <a:ext uri="{FF2B5EF4-FFF2-40B4-BE49-F238E27FC236}">
                <a16:creationId xmlns:a16="http://schemas.microsoft.com/office/drawing/2014/main" id="{72C1F527-BF8B-D445-9CC4-3B6C1C3147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450" y="620713"/>
            <a:ext cx="6408738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fr-FR" sz="4400" b="1" noProof="0" dirty="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fr-FR" sz="4400" b="1" noProof="0" dirty="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fr-FR" sz="4400" b="1" noProof="0" dirty="0">
              <a:latin typeface="Arial" panose="020B0604020202020204" pitchFamily="34" charset="0"/>
            </a:endParaRPr>
          </a:p>
        </p:txBody>
      </p:sp>
      <p:sp>
        <p:nvSpPr>
          <p:cNvPr id="25607" name="Rectangle 10">
            <a:extLst>
              <a:ext uri="{FF2B5EF4-FFF2-40B4-BE49-F238E27FC236}">
                <a16:creationId xmlns:a16="http://schemas.microsoft.com/office/drawing/2014/main" id="{449195E1-F83C-024B-A328-D413C18C84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836613"/>
            <a:ext cx="77041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None/>
            </a:pPr>
            <a:endParaRPr lang="fr-FR" sz="2800" b="1" noProof="0" dirty="0">
              <a:latin typeface="Arial" panose="020B0604020202020204" pitchFamily="34" charset="0"/>
            </a:endParaRPr>
          </a:p>
        </p:txBody>
      </p:sp>
      <p:sp>
        <p:nvSpPr>
          <p:cNvPr id="20488" name="ZoneTexte 9">
            <a:extLst>
              <a:ext uri="{FF2B5EF4-FFF2-40B4-BE49-F238E27FC236}">
                <a16:creationId xmlns:a16="http://schemas.microsoft.com/office/drawing/2014/main" id="{F4979C92-6365-1846-A6A6-8417E02650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914400"/>
            <a:ext cx="8100317" cy="476899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895350" indent="-3619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354013" indent="-354013" algn="just" eaLnBrk="1" hangingPunct="1"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fr-FR" sz="2800" b="1" u="sng" noProof="0" dirty="0">
                <a:latin typeface="Arial" panose="020B0604020202020204" pitchFamily="34" charset="0"/>
                <a:cs typeface="Arial" panose="020B0604020202020204" pitchFamily="34" charset="0"/>
              </a:rPr>
              <a:t>Bulletin Numéro 19</a:t>
            </a:r>
            <a:r>
              <a:rPr lang="fr-FR" sz="2800" b="1" noProof="0" dirty="0"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fr-FR" sz="28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 sur les C</a:t>
            </a:r>
            <a:r>
              <a:rPr lang="fr-FR" sz="2800" noProof="0" dirty="0">
                <a:solidFill>
                  <a:srgbClr val="000000"/>
                </a:solidFill>
              </a:rPr>
              <a:t>entres Experts</a:t>
            </a:r>
            <a:endParaRPr lang="fr-FR" sz="280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spcAft>
                <a:spcPts val="600"/>
              </a:spcAft>
              <a:buNone/>
            </a:pPr>
            <a:endParaRPr lang="fr-FR" sz="1050" b="1" u="sng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4013" indent="-354013" algn="just" eaLnBrk="1" hangingPunct="1"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fr-FR" sz="2800" b="1" u="sng" noProof="0" dirty="0">
                <a:latin typeface="Arial" panose="020B0604020202020204" pitchFamily="34" charset="0"/>
                <a:cs typeface="Arial" panose="020B0604020202020204" pitchFamily="34" charset="0"/>
              </a:rPr>
              <a:t>Plaquette médicale</a:t>
            </a:r>
            <a:r>
              <a:rPr lang="fr-FR" sz="2800" b="1" noProof="0" dirty="0"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fr-FR" sz="2800" noProof="0" dirty="0">
                <a:latin typeface="Arial" panose="020B0604020202020204" pitchFamily="34" charset="0"/>
                <a:cs typeface="Arial" panose="020B0604020202020204" pitchFamily="34" charset="0"/>
              </a:rPr>
              <a:t>Le TIPS</a:t>
            </a:r>
          </a:p>
          <a:p>
            <a:pPr marL="354013" indent="-354013" algn="just" eaLnBrk="1" hangingPunct="1">
              <a:spcBef>
                <a:spcPct val="0"/>
              </a:spcBef>
              <a:spcAft>
                <a:spcPts val="600"/>
              </a:spcAft>
              <a:buNone/>
            </a:pPr>
            <a:endParaRPr lang="fr-FR" sz="2600" b="1" u="sng" noProof="0" dirty="0">
              <a:latin typeface="Arial" panose="020B0604020202020204" pitchFamily="34" charset="0"/>
            </a:endParaRPr>
          </a:p>
          <a:p>
            <a:pPr marL="354013" indent="-354013" algn="just" eaLnBrk="1" hangingPunct="1"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fr-FR" sz="2600" b="1" u="sng" noProof="0" dirty="0">
                <a:latin typeface="Arial" panose="020B0604020202020204" pitchFamily="34" charset="0"/>
              </a:rPr>
              <a:t>Publications</a:t>
            </a:r>
          </a:p>
          <a:p>
            <a:pPr marL="717550" lvl="0" indent="-265113" algn="just">
              <a:buFont typeface="Wingdings" charset="2"/>
              <a:buChar char="ü"/>
              <a:tabLst>
                <a:tab pos="717550" algn="l"/>
              </a:tabLst>
            </a:pPr>
            <a:r>
              <a:rPr lang="fr-FR" sz="2200" noProof="0" dirty="0">
                <a:latin typeface="Arial" panose="020B0604020202020204" pitchFamily="34" charset="0"/>
              </a:rPr>
              <a:t>Publication dans la « Revue du praticien » :</a:t>
            </a:r>
          </a:p>
          <a:p>
            <a:pPr marL="717550" lvl="1" indent="0" algn="just">
              <a:buNone/>
              <a:tabLst>
                <a:tab pos="893763" algn="l"/>
              </a:tabLst>
            </a:pPr>
            <a:r>
              <a:rPr lang="fr-FR" sz="1800" noProof="0" dirty="0">
                <a:solidFill>
                  <a:srgbClr val="000000"/>
                </a:solidFill>
                <a:latin typeface="Arial" panose="020B0604020202020204" pitchFamily="34" charset="0"/>
              </a:rPr>
              <a:t>Article sur "Vivre avec une maladie des vaisseaux du foie » avec témoignage de Thierry (un de nos adhérents) et avis du Dr Plessier en tant que spécialiste expert,</a:t>
            </a:r>
          </a:p>
          <a:p>
            <a:pPr marL="717550" lvl="0" indent="-265113" algn="just">
              <a:buFont typeface="Wingdings" charset="2"/>
              <a:buChar char="ü"/>
              <a:tabLst>
                <a:tab pos="717550" algn="l"/>
              </a:tabLst>
            </a:pPr>
            <a:r>
              <a:rPr lang="fr-FR" sz="2200" noProof="0" dirty="0">
                <a:latin typeface="Arial" panose="020B0604020202020204" pitchFamily="34" charset="0"/>
              </a:rPr>
              <a:t>Publication dans « La Revue de la Pratique avancée » sur notre vidéo « annonce du diagnostic ».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55409315-8BCD-3212-154B-830B4D977B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175" y="89852"/>
            <a:ext cx="82915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b="1" noProof="0" dirty="0">
                <a:latin typeface="Arial" panose="020B0604020202020204" pitchFamily="34" charset="0"/>
              </a:rPr>
              <a:t>   Activités</a:t>
            </a:r>
            <a:r>
              <a:rPr lang="fr-FR" sz="3600" b="1" noProof="0" dirty="0">
                <a:latin typeface="Arial" panose="020B0604020202020204" pitchFamily="34" charset="0"/>
              </a:rPr>
              <a:t> 2024</a:t>
            </a:r>
            <a:endParaRPr lang="fr-FR" sz="3600" noProof="0" dirty="0">
              <a:latin typeface="Arial" panose="020B0604020202020204" pitchFamily="34" charset="0"/>
            </a:endParaRP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090305C6-D28A-5F47-84E4-CD9560CEF8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624" y="914400"/>
            <a:ext cx="8064376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890588" indent="-433388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endParaRPr lang="fr-FR" sz="1000" b="1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Ø"/>
            </a:pPr>
            <a:endParaRPr lang="fr-FR" sz="24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6991440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on AMVF 27 mai 2011">
  <a:themeElements>
    <a:clrScheme name="Personnalisé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B2A2C7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8436</TotalTime>
  <Words>1290</Words>
  <Application>Microsoft Office PowerPoint</Application>
  <PresentationFormat>Affichage à l'écran (4:3)</PresentationFormat>
  <Paragraphs>247</Paragraphs>
  <Slides>31</Slides>
  <Notes>29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31</vt:i4>
      </vt:variant>
    </vt:vector>
  </HeadingPairs>
  <TitlesOfParts>
    <vt:vector size="38" baseType="lpstr">
      <vt:lpstr>ＭＳ Ｐゴシック</vt:lpstr>
      <vt:lpstr>Arial</vt:lpstr>
      <vt:lpstr>Bahnschrift Condensed</vt:lpstr>
      <vt:lpstr>Calibri</vt:lpstr>
      <vt:lpstr>Times New Roman</vt:lpstr>
      <vt:lpstr>Wingdings</vt:lpstr>
      <vt:lpstr>presentation AMVF 27 mai 2011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Elodie</dc:creator>
  <cp:lastModifiedBy>Alain Liliane VENIAT</cp:lastModifiedBy>
  <cp:revision>754</cp:revision>
  <cp:lastPrinted>2023-01-18T10:51:29Z</cp:lastPrinted>
  <dcterms:created xsi:type="dcterms:W3CDTF">2025-02-02T13:21:44Z</dcterms:created>
  <dcterms:modified xsi:type="dcterms:W3CDTF">2025-02-09T10:32:58Z</dcterms:modified>
</cp:coreProperties>
</file>